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media/image4.jpg" ContentType="image/jp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9" r:id="rId4"/>
  </p:sldMasterIdLst>
  <p:notesMasterIdLst>
    <p:notesMasterId r:id="rId35"/>
  </p:notesMasterIdLst>
  <p:handoutMasterIdLst>
    <p:handoutMasterId r:id="rId36"/>
  </p:handoutMasterIdLst>
  <p:sldIdLst>
    <p:sldId id="256" r:id="rId5"/>
    <p:sldId id="257" r:id="rId6"/>
    <p:sldId id="258" r:id="rId7"/>
    <p:sldId id="259" r:id="rId8"/>
    <p:sldId id="260" r:id="rId9"/>
    <p:sldId id="261" r:id="rId10"/>
    <p:sldId id="630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342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ian Tavares" initials="GT" lastIdx="10" clrIdx="0"/>
  <p:cmAuthor id="2" name="David Kendall" initials="DK" lastIdx="4" clrIdx="1"/>
  <p:cmAuthor id="3" name="David Kendall" initials="DK [2]" lastIdx="1" clrIdx="2"/>
  <p:cmAuthor id="4" name="Cody Luettger" initials="CL" lastIdx="18" clrIdx="3"/>
  <p:cmAuthor id="5" name="Ryan Gibson" initials="RG" lastIdx="7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A4A2"/>
    <a:srgbClr val="448431"/>
    <a:srgbClr val="57AC40"/>
    <a:srgbClr val="5757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19" autoAdjust="0"/>
    <p:restoredTop sz="94296" autoAdjust="0"/>
  </p:normalViewPr>
  <p:slideViewPr>
    <p:cSldViewPr snapToGrid="0">
      <p:cViewPr varScale="1">
        <p:scale>
          <a:sx n="61" d="100"/>
          <a:sy n="61" d="100"/>
        </p:scale>
        <p:origin x="1476" y="6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840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viewProps" Target="viewProps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commentAuthors" Target="commentAuthors.xml"/><Relationship Id="rId40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E9AFAD3-F3BD-4395-8F77-9999A3AF0AE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8F1A46B-586F-4CBE-9952-6BEDC60891D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A48505-E7EB-4B8F-BF8D-66EAD648D0DD}" type="datetimeFigureOut">
              <a:rPr lang="en-US" smtClean="0"/>
              <a:t>6/7/2024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ABE23D6-7DAB-4005-B034-4AFEE3EA5A2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F3BB4C-A847-42FD-8740-E25E0B7BB7A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379F10-0CE8-46B5-BCEC-A8D128FCB86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31335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1DCD9C-BAA8-40A1-8D67-F30B1E390576}" type="datetimeFigureOut">
              <a:rPr lang="en-US" smtClean="0"/>
              <a:t>6/7/2024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EA9AD2-15AF-4FFD-AD62-B44A874E55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70593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5B798317-2A00-8449-AF5E-C684A2334AF8}"/>
              </a:ext>
            </a:extLst>
          </p:cNvPr>
          <p:cNvSpPr/>
          <p:nvPr userDrawn="1"/>
        </p:nvSpPr>
        <p:spPr>
          <a:xfrm>
            <a:off x="0" y="-2388"/>
            <a:ext cx="9144000" cy="5514975"/>
          </a:xfrm>
          <a:prstGeom prst="rect">
            <a:avLst/>
          </a:prstGeom>
          <a:solidFill>
            <a:srgbClr val="448431"/>
          </a:solidFill>
          <a:ln>
            <a:solidFill>
              <a:srgbClr val="57AC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5E2048F-5A58-44FC-BB6B-8004B92565B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92822" y="1122365"/>
            <a:ext cx="8558357" cy="1220787"/>
          </a:xfrm>
        </p:spPr>
        <p:txBody>
          <a:bodyPr anchor="b">
            <a:normAutofit/>
          </a:bodyPr>
          <a:lstStyle>
            <a:lvl1pPr algn="ctr">
              <a:defRPr sz="50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50CA1CA-D78F-4D29-A112-7E5632AB27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" y="5934456"/>
            <a:ext cx="1283061" cy="731520"/>
          </a:xfrm>
          <a:prstGeom prst="rect">
            <a:avLst/>
          </a:prstGeom>
        </p:spPr>
      </p:pic>
      <p:pic>
        <p:nvPicPr>
          <p:cNvPr id="16" name="Picture 15" descr="A close up of a sign&#10;&#10;Description generated with high confidence">
            <a:extLst>
              <a:ext uri="{FF2B5EF4-FFF2-40B4-BE49-F238E27FC236}">
                <a16:creationId xmlns:a16="http://schemas.microsoft.com/office/drawing/2014/main" id="{A0A1B6DC-BDE1-4350-A720-0DFEEA72163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7098" y="5934456"/>
            <a:ext cx="2058831" cy="73152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03E9F0F-99E4-C14C-B639-1D491C8CFF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14400" y="3672843"/>
            <a:ext cx="8229600" cy="1853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1951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F539D94-4197-BC46-9155-385FF6D31FCE}"/>
              </a:ext>
            </a:extLst>
          </p:cNvPr>
          <p:cNvSpPr/>
          <p:nvPr userDrawn="1"/>
        </p:nvSpPr>
        <p:spPr>
          <a:xfrm>
            <a:off x="0" y="-2388"/>
            <a:ext cx="9144000" cy="5514975"/>
          </a:xfrm>
          <a:prstGeom prst="rect">
            <a:avLst/>
          </a:prstGeom>
          <a:solidFill>
            <a:srgbClr val="448431"/>
          </a:solidFill>
          <a:ln>
            <a:solidFill>
              <a:srgbClr val="57AC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50CA1CA-D78F-4D29-A112-7E5632AB27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" y="5934456"/>
            <a:ext cx="1283061" cy="731520"/>
          </a:xfrm>
          <a:prstGeom prst="rect">
            <a:avLst/>
          </a:prstGeom>
        </p:spPr>
      </p:pic>
      <p:pic>
        <p:nvPicPr>
          <p:cNvPr id="16" name="Picture 15" descr="A close up of a sign&#10;&#10;Description generated with high confidence">
            <a:extLst>
              <a:ext uri="{FF2B5EF4-FFF2-40B4-BE49-F238E27FC236}">
                <a16:creationId xmlns:a16="http://schemas.microsoft.com/office/drawing/2014/main" id="{A0A1B6DC-BDE1-4350-A720-0DFEEA72163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7098" y="5934456"/>
            <a:ext cx="2058831" cy="731520"/>
          </a:xfrm>
          <a:prstGeom prst="rect">
            <a:avLst/>
          </a:prstGeo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BB55A5C-60F8-44DB-948C-104DD56B3B6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580055"/>
            <a:ext cx="9144000" cy="897140"/>
          </a:xfrm>
        </p:spPr>
        <p:txBody>
          <a:bodyPr anchor="ctr">
            <a:normAutofit/>
          </a:bodyPr>
          <a:lstStyle>
            <a:lvl1pPr marL="0" indent="0" algn="ctr">
              <a:buNone/>
              <a:defRPr sz="5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EB4A5DE-FE85-4060-831F-4535EBE301E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0" y="2476500"/>
            <a:ext cx="9144000" cy="725488"/>
          </a:xfrm>
        </p:spPr>
        <p:txBody>
          <a:bodyPr anchor="ctr">
            <a:normAutofit/>
          </a:bodyPr>
          <a:lstStyle>
            <a:lvl1pPr marL="0" indent="0" algn="ctr">
              <a:buNone/>
              <a:defRPr sz="3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err="1"/>
              <a:t>SubTitle</a:t>
            </a:r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75555B0-A33B-344A-8A74-B064735A23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14400" y="3672843"/>
            <a:ext cx="8229600" cy="185318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87012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n-Bulleted Intro Text w/P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62063FCA-FF6B-414C-AFC6-E9E0F3F34019}"/>
              </a:ext>
            </a:extLst>
          </p:cNvPr>
          <p:cNvSpPr/>
          <p:nvPr userDrawn="1"/>
        </p:nvSpPr>
        <p:spPr>
          <a:xfrm>
            <a:off x="0" y="4"/>
            <a:ext cx="9144000" cy="1521225"/>
          </a:xfrm>
          <a:prstGeom prst="rect">
            <a:avLst/>
          </a:prstGeom>
          <a:solidFill>
            <a:srgbClr val="448431"/>
          </a:solidFill>
          <a:ln>
            <a:solidFill>
              <a:srgbClr val="57AC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6F8E6B9B-087E-2143-9849-2D5E8DB8CE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26479" y="887762"/>
            <a:ext cx="3017519" cy="64340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364701-2FEA-435F-9BFD-168F5E88AA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142" y="1521229"/>
            <a:ext cx="8529600" cy="478114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783" indent="-228594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2971" indent="-228594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‒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160" indent="-228594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spcBef>
                <a:spcPts val="600"/>
              </a:spcBef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object 3">
            <a:extLst>
              <a:ext uri="{FF2B5EF4-FFF2-40B4-BE49-F238E27FC236}">
                <a16:creationId xmlns:a16="http://schemas.microsoft.com/office/drawing/2014/main" id="{6CEA5E0C-2930-407C-8443-CB06853E723E}"/>
              </a:ext>
            </a:extLst>
          </p:cNvPr>
          <p:cNvSpPr/>
          <p:nvPr userDrawn="1"/>
        </p:nvSpPr>
        <p:spPr>
          <a:xfrm>
            <a:off x="1429788" y="6256657"/>
            <a:ext cx="7714211" cy="45719"/>
          </a:xfrm>
          <a:custGeom>
            <a:avLst/>
            <a:gdLst/>
            <a:ahLst/>
            <a:cxnLst/>
            <a:rect l="l" t="t" r="r" b="b"/>
            <a:pathLst>
              <a:path w="7725409">
                <a:moveTo>
                  <a:pt x="0" y="0"/>
                </a:moveTo>
                <a:lnTo>
                  <a:pt x="7725156" y="0"/>
                </a:lnTo>
              </a:path>
            </a:pathLst>
          </a:custGeom>
          <a:ln w="25908">
            <a:solidFill>
              <a:srgbClr val="57AC40"/>
            </a:solidFill>
          </a:ln>
        </p:spPr>
        <p:txBody>
          <a:bodyPr wrap="square" lIns="0" tIns="0" rIns="0" bIns="0" rtlCol="0"/>
          <a:lstStyle/>
          <a:p>
            <a:endParaRPr sz="18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D67DC53-72A8-46A8-920D-BF4A8C1FD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" y="5934456"/>
            <a:ext cx="1283061" cy="731520"/>
          </a:xfrm>
          <a:prstGeom prst="rect">
            <a:avLst/>
          </a:prstGeom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3AE9D370-B5BD-4A01-BD93-E3AF2518AE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142" y="320678"/>
            <a:ext cx="5806851" cy="1017672"/>
          </a:xfrm>
        </p:spPr>
        <p:txBody>
          <a:bodyPr>
            <a:normAutofit/>
          </a:bodyPr>
          <a:lstStyle>
            <a:lvl1pPr>
              <a:defRPr sz="4000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8" name="Text Placeholder 14">
            <a:extLst>
              <a:ext uri="{FF2B5EF4-FFF2-40B4-BE49-F238E27FC236}">
                <a16:creationId xmlns:a16="http://schemas.microsoft.com/office/drawing/2014/main" id="{B35CCE95-468E-442E-9ED0-F1EDC09F417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429787" y="6385716"/>
            <a:ext cx="4438997" cy="303212"/>
          </a:xfrm>
        </p:spPr>
        <p:txBody>
          <a:bodyPr anchor="ctr">
            <a:noAutofit/>
          </a:bodyPr>
          <a:lstStyle>
            <a:lvl1pPr marL="0" indent="0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CERT Basic Training Unit #: Unit Name</a:t>
            </a:r>
            <a:endParaRPr lang="en-US" dirty="0"/>
          </a:p>
        </p:txBody>
      </p:sp>
      <p:sp>
        <p:nvSpPr>
          <p:cNvPr id="19" name="Text Placeholder 14">
            <a:extLst>
              <a:ext uri="{FF2B5EF4-FFF2-40B4-BE49-F238E27FC236}">
                <a16:creationId xmlns:a16="http://schemas.microsoft.com/office/drawing/2014/main" id="{C8A4DFD6-6B8A-4783-B624-3D851DA8A11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32567" y="6385716"/>
            <a:ext cx="1803862" cy="303212"/>
          </a:xfrm>
        </p:spPr>
        <p:txBody>
          <a:bodyPr anchor="ctr">
            <a:noAutofit/>
          </a:bodyPr>
          <a:lstStyle>
            <a:lvl1pPr marL="0" indent="0" algn="r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#-Unit #</a:t>
            </a:r>
            <a:endParaRPr lang="en-US" dirty="0"/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16C3AFA8-CF49-4D54-9168-38931552E69B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7789025" y="5881860"/>
            <a:ext cx="1022409" cy="355600"/>
          </a:xfrm>
          <a:ln>
            <a:solidFill>
              <a:srgbClr val="575757"/>
            </a:solidFill>
          </a:ln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PM-123</a:t>
            </a:r>
          </a:p>
        </p:txBody>
      </p:sp>
    </p:spTree>
    <p:extLst>
      <p:ext uri="{BB962C8B-B14F-4D97-AF65-F5344CB8AC3E}">
        <p14:creationId xmlns:p14="http://schemas.microsoft.com/office/powerpoint/2010/main" val="527909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ed List w/P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51E3CCF-F684-6F44-9548-B0371F224676}"/>
              </a:ext>
            </a:extLst>
          </p:cNvPr>
          <p:cNvSpPr/>
          <p:nvPr userDrawn="1"/>
        </p:nvSpPr>
        <p:spPr>
          <a:xfrm>
            <a:off x="0" y="4"/>
            <a:ext cx="9144000" cy="1521225"/>
          </a:xfrm>
          <a:prstGeom prst="rect">
            <a:avLst/>
          </a:prstGeom>
          <a:solidFill>
            <a:srgbClr val="448431"/>
          </a:solidFill>
          <a:ln>
            <a:solidFill>
              <a:srgbClr val="57AC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181EF215-24B5-9C4A-8955-A28E205B87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26479" y="887762"/>
            <a:ext cx="3017519" cy="64340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364701-2FEA-435F-9BFD-168F5E88AA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142" y="1521229"/>
            <a:ext cx="8512974" cy="4781145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600"/>
              </a:spcBef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783" indent="-228594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‒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2971" indent="-228594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spcBef>
                <a:spcPts val="600"/>
              </a:spcBef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spcBef>
                <a:spcPts val="600"/>
              </a:spcBef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object 3">
            <a:extLst>
              <a:ext uri="{FF2B5EF4-FFF2-40B4-BE49-F238E27FC236}">
                <a16:creationId xmlns:a16="http://schemas.microsoft.com/office/drawing/2014/main" id="{6CEA5E0C-2930-407C-8443-CB06853E723E}"/>
              </a:ext>
            </a:extLst>
          </p:cNvPr>
          <p:cNvSpPr/>
          <p:nvPr userDrawn="1"/>
        </p:nvSpPr>
        <p:spPr>
          <a:xfrm>
            <a:off x="1429788" y="6256657"/>
            <a:ext cx="7714211" cy="45719"/>
          </a:xfrm>
          <a:custGeom>
            <a:avLst/>
            <a:gdLst/>
            <a:ahLst/>
            <a:cxnLst/>
            <a:rect l="l" t="t" r="r" b="b"/>
            <a:pathLst>
              <a:path w="7725409">
                <a:moveTo>
                  <a:pt x="0" y="0"/>
                </a:moveTo>
                <a:lnTo>
                  <a:pt x="7725156" y="0"/>
                </a:lnTo>
              </a:path>
            </a:pathLst>
          </a:custGeom>
          <a:ln w="25908">
            <a:solidFill>
              <a:srgbClr val="57AC40"/>
            </a:solidFill>
          </a:ln>
        </p:spPr>
        <p:txBody>
          <a:bodyPr wrap="square" lIns="0" tIns="0" rIns="0" bIns="0" rtlCol="0"/>
          <a:lstStyle/>
          <a:p>
            <a:endParaRPr sz="18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D67DC53-72A8-46A8-920D-BF4A8C1FD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" y="5934456"/>
            <a:ext cx="1283061" cy="731520"/>
          </a:xfrm>
          <a:prstGeom prst="rect">
            <a:avLst/>
          </a:prstGeom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4E358483-0701-4610-B7F8-1CDC93B7D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142" y="320678"/>
            <a:ext cx="5806851" cy="1017672"/>
          </a:xfrm>
        </p:spPr>
        <p:txBody>
          <a:bodyPr>
            <a:normAutofit/>
          </a:bodyPr>
          <a:lstStyle>
            <a:lvl1pPr>
              <a:defRPr sz="4000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 Placeholder 14">
            <a:extLst>
              <a:ext uri="{FF2B5EF4-FFF2-40B4-BE49-F238E27FC236}">
                <a16:creationId xmlns:a16="http://schemas.microsoft.com/office/drawing/2014/main" id="{2AFC4B6C-E56F-45A2-B987-2706EF4469D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429787" y="6385716"/>
            <a:ext cx="4438997" cy="303212"/>
          </a:xfrm>
        </p:spPr>
        <p:txBody>
          <a:bodyPr anchor="ctr">
            <a:noAutofit/>
          </a:bodyPr>
          <a:lstStyle>
            <a:lvl1pPr marL="0" indent="0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CERT Basic Training Unit #: Unit Name</a:t>
            </a:r>
            <a:endParaRPr lang="en-US" dirty="0"/>
          </a:p>
        </p:txBody>
      </p:sp>
      <p:sp>
        <p:nvSpPr>
          <p:cNvPr id="17" name="Text Placeholder 14">
            <a:extLst>
              <a:ext uri="{FF2B5EF4-FFF2-40B4-BE49-F238E27FC236}">
                <a16:creationId xmlns:a16="http://schemas.microsoft.com/office/drawing/2014/main" id="{01D02937-E059-4923-A2A9-5058038E867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32567" y="6385716"/>
            <a:ext cx="1803862" cy="303212"/>
          </a:xfrm>
        </p:spPr>
        <p:txBody>
          <a:bodyPr anchor="ctr">
            <a:noAutofit/>
          </a:bodyPr>
          <a:lstStyle>
            <a:lvl1pPr marL="0" indent="0" algn="r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#-Unit #</a:t>
            </a:r>
            <a:endParaRPr lang="en-US" dirty="0"/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30D271F4-3E44-4C14-8C4E-2D0D7A3B4513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7789025" y="5881860"/>
            <a:ext cx="1022409" cy="355600"/>
          </a:xfrm>
          <a:ln>
            <a:solidFill>
              <a:srgbClr val="575757"/>
            </a:solidFill>
          </a:ln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PM-123</a:t>
            </a:r>
          </a:p>
        </p:txBody>
      </p:sp>
    </p:spTree>
    <p:extLst>
      <p:ext uri="{BB962C8B-B14F-4D97-AF65-F5344CB8AC3E}">
        <p14:creationId xmlns:p14="http://schemas.microsoft.com/office/powerpoint/2010/main" val="2059730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bered List w/P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62F0244-A687-D54A-BB1E-2E4234E7EF03}"/>
              </a:ext>
            </a:extLst>
          </p:cNvPr>
          <p:cNvSpPr/>
          <p:nvPr userDrawn="1"/>
        </p:nvSpPr>
        <p:spPr>
          <a:xfrm>
            <a:off x="0" y="4"/>
            <a:ext cx="9144000" cy="1521225"/>
          </a:xfrm>
          <a:prstGeom prst="rect">
            <a:avLst/>
          </a:prstGeom>
          <a:solidFill>
            <a:srgbClr val="448431"/>
          </a:solidFill>
          <a:ln>
            <a:solidFill>
              <a:srgbClr val="57AC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4F276CAC-5A65-5A46-9F2D-12BAE33AD7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26479" y="887762"/>
            <a:ext cx="3017519" cy="64340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364701-2FEA-435F-9BFD-168F5E88AA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142" y="1521229"/>
            <a:ext cx="8529600" cy="4781145"/>
          </a:xfrm>
        </p:spPr>
        <p:txBody>
          <a:bodyPr>
            <a:normAutofit/>
          </a:bodyPr>
          <a:lstStyle>
            <a:lvl1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783" indent="-228594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‒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2971" indent="-228594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spcBef>
                <a:spcPts val="600"/>
              </a:spcBef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spcBef>
                <a:spcPts val="600"/>
              </a:spcBef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object 3">
            <a:extLst>
              <a:ext uri="{FF2B5EF4-FFF2-40B4-BE49-F238E27FC236}">
                <a16:creationId xmlns:a16="http://schemas.microsoft.com/office/drawing/2014/main" id="{6CEA5E0C-2930-407C-8443-CB06853E723E}"/>
              </a:ext>
            </a:extLst>
          </p:cNvPr>
          <p:cNvSpPr/>
          <p:nvPr userDrawn="1"/>
        </p:nvSpPr>
        <p:spPr>
          <a:xfrm>
            <a:off x="1429788" y="6256657"/>
            <a:ext cx="7714211" cy="45719"/>
          </a:xfrm>
          <a:custGeom>
            <a:avLst/>
            <a:gdLst/>
            <a:ahLst/>
            <a:cxnLst/>
            <a:rect l="l" t="t" r="r" b="b"/>
            <a:pathLst>
              <a:path w="7725409">
                <a:moveTo>
                  <a:pt x="0" y="0"/>
                </a:moveTo>
                <a:lnTo>
                  <a:pt x="7725156" y="0"/>
                </a:lnTo>
              </a:path>
            </a:pathLst>
          </a:custGeom>
          <a:ln w="25908">
            <a:solidFill>
              <a:srgbClr val="57AC40"/>
            </a:solidFill>
          </a:ln>
        </p:spPr>
        <p:txBody>
          <a:bodyPr wrap="square" lIns="0" tIns="0" rIns="0" bIns="0" rtlCol="0"/>
          <a:lstStyle/>
          <a:p>
            <a:endParaRPr sz="18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D67DC53-72A8-46A8-920D-BF4A8C1FD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" y="5934456"/>
            <a:ext cx="1283061" cy="731520"/>
          </a:xfrm>
          <a:prstGeom prst="rect">
            <a:avLst/>
          </a:prstGeom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3881DF7E-501B-4BCA-95FE-16FA92C066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142" y="320678"/>
            <a:ext cx="5806851" cy="1017672"/>
          </a:xfrm>
        </p:spPr>
        <p:txBody>
          <a:bodyPr>
            <a:normAutofit/>
          </a:bodyPr>
          <a:lstStyle>
            <a:lvl1pPr>
              <a:defRPr sz="4000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8" name="Text Placeholder 14">
            <a:extLst>
              <a:ext uri="{FF2B5EF4-FFF2-40B4-BE49-F238E27FC236}">
                <a16:creationId xmlns:a16="http://schemas.microsoft.com/office/drawing/2014/main" id="{64889971-C6D0-48C5-8EB8-09A4DABBFE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429787" y="6385716"/>
            <a:ext cx="4438997" cy="303212"/>
          </a:xfrm>
        </p:spPr>
        <p:txBody>
          <a:bodyPr anchor="ctr">
            <a:noAutofit/>
          </a:bodyPr>
          <a:lstStyle>
            <a:lvl1pPr marL="0" indent="0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CERT Basic Training Unit #: Unit Name</a:t>
            </a:r>
            <a:endParaRPr lang="en-US" dirty="0"/>
          </a:p>
        </p:txBody>
      </p:sp>
      <p:sp>
        <p:nvSpPr>
          <p:cNvPr id="19" name="Text Placeholder 14">
            <a:extLst>
              <a:ext uri="{FF2B5EF4-FFF2-40B4-BE49-F238E27FC236}">
                <a16:creationId xmlns:a16="http://schemas.microsoft.com/office/drawing/2014/main" id="{24B06ED1-1B06-44B7-8461-057F53E1881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32567" y="6385716"/>
            <a:ext cx="1803862" cy="303212"/>
          </a:xfrm>
        </p:spPr>
        <p:txBody>
          <a:bodyPr anchor="ctr">
            <a:noAutofit/>
          </a:bodyPr>
          <a:lstStyle>
            <a:lvl1pPr marL="0" indent="0" algn="r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#-Unit #</a:t>
            </a:r>
            <a:endParaRPr lang="en-US" dirty="0"/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1F77CCBE-2056-4A6A-AADD-907E6B311EBC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7789025" y="5881860"/>
            <a:ext cx="1022409" cy="355600"/>
          </a:xfrm>
          <a:ln>
            <a:solidFill>
              <a:srgbClr val="575757"/>
            </a:solidFill>
          </a:ln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PM-123</a:t>
            </a:r>
          </a:p>
        </p:txBody>
      </p:sp>
    </p:spTree>
    <p:extLst>
      <p:ext uri="{BB962C8B-B14F-4D97-AF65-F5344CB8AC3E}">
        <p14:creationId xmlns:p14="http://schemas.microsoft.com/office/powerpoint/2010/main" val="548881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Bulleted List w/P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7E5E404F-0420-6F41-A191-6188F8F1FDDD}"/>
              </a:ext>
            </a:extLst>
          </p:cNvPr>
          <p:cNvSpPr/>
          <p:nvPr userDrawn="1"/>
        </p:nvSpPr>
        <p:spPr>
          <a:xfrm>
            <a:off x="0" y="4"/>
            <a:ext cx="9144000" cy="1521225"/>
          </a:xfrm>
          <a:prstGeom prst="rect">
            <a:avLst/>
          </a:prstGeom>
          <a:solidFill>
            <a:srgbClr val="448431"/>
          </a:solidFill>
          <a:ln>
            <a:solidFill>
              <a:srgbClr val="57AC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432AAE82-BB1D-914B-A28A-653ED4F1F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26479" y="887762"/>
            <a:ext cx="3017519" cy="64340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364701-2FEA-435F-9BFD-168F5E88AA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142" y="1521229"/>
            <a:ext cx="4142622" cy="4758287"/>
          </a:xfrm>
        </p:spPr>
        <p:txBody>
          <a:bodyPr>
            <a:normAutofit/>
          </a:bodyPr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783" indent="-228594">
              <a:buFont typeface="Arial" panose="020B0604020202020204" pitchFamily="34" charset="0"/>
              <a:buChar char="‒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2971" indent="-228594">
              <a:buFont typeface="Wingdings" panose="05000000000000000000" pitchFamily="2" charset="2"/>
              <a:buChar char="§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object 3">
            <a:extLst>
              <a:ext uri="{FF2B5EF4-FFF2-40B4-BE49-F238E27FC236}">
                <a16:creationId xmlns:a16="http://schemas.microsoft.com/office/drawing/2014/main" id="{6CEA5E0C-2930-407C-8443-CB06853E723E}"/>
              </a:ext>
            </a:extLst>
          </p:cNvPr>
          <p:cNvSpPr/>
          <p:nvPr userDrawn="1"/>
        </p:nvSpPr>
        <p:spPr>
          <a:xfrm>
            <a:off x="1429788" y="6256657"/>
            <a:ext cx="7714211" cy="45719"/>
          </a:xfrm>
          <a:custGeom>
            <a:avLst/>
            <a:gdLst/>
            <a:ahLst/>
            <a:cxnLst/>
            <a:rect l="l" t="t" r="r" b="b"/>
            <a:pathLst>
              <a:path w="7725409">
                <a:moveTo>
                  <a:pt x="0" y="0"/>
                </a:moveTo>
                <a:lnTo>
                  <a:pt x="7725156" y="0"/>
                </a:lnTo>
              </a:path>
            </a:pathLst>
          </a:custGeom>
          <a:ln w="25908">
            <a:solidFill>
              <a:srgbClr val="57AC40"/>
            </a:solidFill>
          </a:ln>
        </p:spPr>
        <p:txBody>
          <a:bodyPr wrap="square" lIns="0" tIns="0" rIns="0" bIns="0" rtlCol="0"/>
          <a:lstStyle/>
          <a:p>
            <a:endParaRPr sz="18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D67DC53-72A8-46A8-920D-BF4A8C1FD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" y="5934456"/>
            <a:ext cx="1283061" cy="731520"/>
          </a:xfrm>
          <a:prstGeom prst="rect">
            <a:avLst/>
          </a:prstGeom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7DD0A62F-ADCE-4FEB-9CDF-E85D05BB3432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572000" y="1521229"/>
            <a:ext cx="4256858" cy="4758287"/>
          </a:xfrm>
        </p:spPr>
        <p:txBody>
          <a:bodyPr>
            <a:normAutofit/>
          </a:bodyPr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783" indent="-228594">
              <a:buFont typeface="Arial" panose="020B0604020202020204" pitchFamily="34" charset="0"/>
              <a:buChar char="‒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2971" indent="-228594">
              <a:buFont typeface="Wingdings" panose="05000000000000000000" pitchFamily="2" charset="2"/>
              <a:buChar char="§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F98828DD-31C9-4C41-AB97-0D5A474AF7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142" y="320678"/>
            <a:ext cx="5806851" cy="1017672"/>
          </a:xfrm>
        </p:spPr>
        <p:txBody>
          <a:bodyPr>
            <a:normAutofit/>
          </a:bodyPr>
          <a:lstStyle>
            <a:lvl1pPr>
              <a:defRPr sz="4000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9" name="Text Placeholder 14">
            <a:extLst>
              <a:ext uri="{FF2B5EF4-FFF2-40B4-BE49-F238E27FC236}">
                <a16:creationId xmlns:a16="http://schemas.microsoft.com/office/drawing/2014/main" id="{53AEF4AA-E762-4CCB-8C4A-9592823B5FD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030095" y="5824699"/>
            <a:ext cx="798763" cy="303212"/>
          </a:xfrm>
        </p:spPr>
        <p:txBody>
          <a:bodyPr anchor="ctr">
            <a:noAutofit/>
          </a:bodyPr>
          <a:lstStyle>
            <a:lvl1pPr marL="0" indent="0" algn="ctr">
              <a:buNone/>
              <a:defRPr sz="1200" b="1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PM 123</a:t>
            </a:r>
            <a:endParaRPr lang="en-US" dirty="0"/>
          </a:p>
        </p:txBody>
      </p:sp>
      <p:sp>
        <p:nvSpPr>
          <p:cNvPr id="20" name="Text Placeholder 14">
            <a:extLst>
              <a:ext uri="{FF2B5EF4-FFF2-40B4-BE49-F238E27FC236}">
                <a16:creationId xmlns:a16="http://schemas.microsoft.com/office/drawing/2014/main" id="{01CC6E1A-3A1D-4D97-9209-75A5CE8341D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429787" y="6385716"/>
            <a:ext cx="4438997" cy="303212"/>
          </a:xfrm>
        </p:spPr>
        <p:txBody>
          <a:bodyPr anchor="ctr">
            <a:noAutofit/>
          </a:bodyPr>
          <a:lstStyle>
            <a:lvl1pPr marL="0" indent="0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CERT Basic Training Unit #: Unit Name</a:t>
            </a:r>
            <a:endParaRPr lang="en-US" dirty="0"/>
          </a:p>
        </p:txBody>
      </p:sp>
      <p:sp>
        <p:nvSpPr>
          <p:cNvPr id="21" name="Text Placeholder 14">
            <a:extLst>
              <a:ext uri="{FF2B5EF4-FFF2-40B4-BE49-F238E27FC236}">
                <a16:creationId xmlns:a16="http://schemas.microsoft.com/office/drawing/2014/main" id="{7D4EAC7A-29D8-42A5-A75B-CEE1CDA8A47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32567" y="6385716"/>
            <a:ext cx="1803862" cy="303212"/>
          </a:xfrm>
        </p:spPr>
        <p:txBody>
          <a:bodyPr anchor="ctr">
            <a:noAutofit/>
          </a:bodyPr>
          <a:lstStyle>
            <a:lvl1pPr marL="0" indent="0" algn="r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#-Unit #</a:t>
            </a:r>
            <a:endParaRPr lang="en-US" dirty="0"/>
          </a:p>
        </p:txBody>
      </p:sp>
      <p:sp>
        <p:nvSpPr>
          <p:cNvPr id="17" name="Content Placeholder 3">
            <a:extLst>
              <a:ext uri="{FF2B5EF4-FFF2-40B4-BE49-F238E27FC236}">
                <a16:creationId xmlns:a16="http://schemas.microsoft.com/office/drawing/2014/main" id="{579F7116-2CE5-4A1C-9C55-E527BC72118A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7789025" y="5881860"/>
            <a:ext cx="1022409" cy="355600"/>
          </a:xfrm>
          <a:ln>
            <a:solidFill>
              <a:srgbClr val="575757"/>
            </a:solidFill>
          </a:ln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PM-123</a:t>
            </a:r>
          </a:p>
        </p:txBody>
      </p:sp>
    </p:spTree>
    <p:extLst>
      <p:ext uri="{BB962C8B-B14F-4D97-AF65-F5344CB8AC3E}">
        <p14:creationId xmlns:p14="http://schemas.microsoft.com/office/powerpoint/2010/main" val="3528500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777C4DE-535A-48A8-B070-52576141C1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Slide Master w/ PM Box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480034-040C-4A73-B481-BC4B843FA1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4842F2-B8CF-4FBB-92F0-1AC6DDF394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1F69BD-0B0C-4866-A0B7-9C9DC31A51B0}" type="datetimeFigureOut">
              <a:rPr lang="en-US" smtClean="0"/>
              <a:t>6/7/2024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EF5D1E-236B-4794-BD1C-A348F44003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CFCAED-1C23-4596-B207-CC261274F5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860692-8B36-4761-9A7C-D6FD3AE4FB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6814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itizencorps.gov/cert/" TargetMode="Externa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057276" y="1365496"/>
            <a:ext cx="7886700" cy="1325563"/>
          </a:xfrm>
        </p:spPr>
        <p:txBody>
          <a:bodyPr/>
          <a:lstStyle/>
          <a:p>
            <a:r>
              <a:rPr lang="en-US" sz="5000" b="1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CERT</a:t>
            </a:r>
            <a:r>
              <a:rPr lang="en-US" dirty="0"/>
              <a:t> </a:t>
            </a:r>
            <a:r>
              <a:rPr lang="en-US" sz="5000" b="1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Train-the-Trainer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B71673-DB16-46CA-97E6-5E4C45A6AE0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Unit 1: Introduction</a:t>
            </a:r>
          </a:p>
        </p:txBody>
      </p:sp>
    </p:spTree>
    <p:extLst>
      <p:ext uri="{BB962C8B-B14F-4D97-AF65-F5344CB8AC3E}">
        <p14:creationId xmlns:p14="http://schemas.microsoft.com/office/powerpoint/2010/main" val="9491669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08C481D-FE94-4BC1-A9FB-445266F606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142" y="1262787"/>
            <a:ext cx="6233440" cy="1017672"/>
          </a:xfrm>
        </p:spPr>
        <p:txBody>
          <a:bodyPr/>
          <a:lstStyle/>
          <a:p>
            <a:pPr marL="228594" lvl="0" indent="-228594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i="0" dirty="0">
                <a:solidFill>
                  <a:prstClr val="black"/>
                </a:solidFill>
                <a:ea typeface="+mn-ea"/>
              </a:rPr>
              <a:t>What was the impetus for CERT?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55D849F-6439-4A82-97F2-276DB6B752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5905" y="449811"/>
            <a:ext cx="8512974" cy="778626"/>
          </a:xfrm>
        </p:spPr>
        <p:txBody>
          <a:bodyPr>
            <a:normAutofit/>
          </a:bodyPr>
          <a:lstStyle/>
          <a:p>
            <a:pPr marL="0" lvl="0" indent="0" defTabSz="914400">
              <a:spcBef>
                <a:spcPts val="0"/>
              </a:spcBef>
              <a:buNone/>
            </a:pPr>
            <a:r>
              <a:rPr lang="en-US" sz="4000" b="1" i="1" dirty="0">
                <a:solidFill>
                  <a:schemeClr val="bg1"/>
                </a:solidFill>
              </a:rPr>
              <a:t>What Do You Think?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5E93E7-05C2-48AA-A051-93D3EFF3A756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1-4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4D202B-8198-40C6-8715-64B529CBFAB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CERT Train-the-Trainer Unit 1: Introduction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E313F43-8E76-469D-9E39-8EF522D0C69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1-8</a:t>
            </a:r>
          </a:p>
        </p:txBody>
      </p:sp>
    </p:spTree>
    <p:extLst>
      <p:ext uri="{BB962C8B-B14F-4D97-AF65-F5344CB8AC3E}">
        <p14:creationId xmlns:p14="http://schemas.microsoft.com/office/powerpoint/2010/main" val="41645050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6251847-1AB7-4BB3-829E-778BD55402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CERT Impetus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044DE11-B531-4006-84DA-0EDA7D2AE0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What was the impetus for CERT?</a:t>
            </a:r>
          </a:p>
          <a:p>
            <a:pPr lvl="1"/>
            <a:r>
              <a:rPr lang="en-US" dirty="0"/>
              <a:t>Estimated 10,000 people killed in 1985 Mexico City earthquake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700 saved by untrained volunteers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100 volunteers died trying to help</a:t>
            </a:r>
          </a:p>
          <a:p>
            <a:pPr lvl="1"/>
            <a:r>
              <a:rPr lang="en-US" dirty="0"/>
              <a:t>Los Angeles Fire Department (LAFD) recognized that citizens likely to be on their own during early stages of disaster</a:t>
            </a:r>
          </a:p>
          <a:p>
            <a:pPr lvl="1"/>
            <a:r>
              <a:rPr lang="en-US" dirty="0"/>
              <a:t>Piloted CERT training in 1986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7BCBB68-0FF7-4FD7-8D46-81FCF47926E0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1-4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B0761E-621D-4905-B511-C61814C87A7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CERT Train-the-Trainer Unit 1: Introduction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D77E900-A6DC-480B-830F-1E76BBDAA0A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1-9</a:t>
            </a:r>
          </a:p>
        </p:txBody>
      </p:sp>
    </p:spTree>
    <p:extLst>
      <p:ext uri="{BB962C8B-B14F-4D97-AF65-F5344CB8AC3E}">
        <p14:creationId xmlns:p14="http://schemas.microsoft.com/office/powerpoint/2010/main" val="26520625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AF2F1AA-8159-486F-A1BB-45DBBB75B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142" y="1272024"/>
            <a:ext cx="6686022" cy="1017672"/>
          </a:xfrm>
        </p:spPr>
        <p:txBody>
          <a:bodyPr/>
          <a:lstStyle/>
          <a:p>
            <a:pPr marL="228594" lvl="0" indent="-228594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i="0" dirty="0">
                <a:solidFill>
                  <a:prstClr val="black"/>
                </a:solidFill>
                <a:ea typeface="+mn-ea"/>
              </a:rPr>
              <a:t>How did the CERT Program spread?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F4AA9EE-0D6F-40D6-B9C4-B2605C02DE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142" y="449811"/>
            <a:ext cx="8512974" cy="686262"/>
          </a:xfrm>
        </p:spPr>
        <p:txBody>
          <a:bodyPr>
            <a:noAutofit/>
          </a:bodyPr>
          <a:lstStyle/>
          <a:p>
            <a:pPr marL="0" lvl="0" indent="0" defTabSz="914400">
              <a:spcBef>
                <a:spcPts val="0"/>
              </a:spcBef>
              <a:buNone/>
            </a:pPr>
            <a:r>
              <a:rPr lang="en-US" sz="4000" b="1" i="1" dirty="0">
                <a:solidFill>
                  <a:schemeClr val="bg1"/>
                </a:solidFill>
              </a:rPr>
              <a:t>What Do You Think?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C170C1A-FF61-4528-A4F0-63F52A4F1375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1-4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81E459-713B-4B24-92C7-272BEE6E924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CERT Train-the-Trainer Unit 1: Introduction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2402C0A-94AD-48A9-BB88-FB77375E929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1-10</a:t>
            </a:r>
          </a:p>
        </p:txBody>
      </p:sp>
    </p:spTree>
    <p:extLst>
      <p:ext uri="{BB962C8B-B14F-4D97-AF65-F5344CB8AC3E}">
        <p14:creationId xmlns:p14="http://schemas.microsoft.com/office/powerpoint/2010/main" val="29392339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31DDEAD-402A-4105-BCB7-87CC169B81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CERT Spread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8736D8D-76EA-4DF1-B650-BF883B5D76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How did the CERT Program spread?</a:t>
            </a:r>
          </a:p>
          <a:p>
            <a:pPr lvl="1"/>
            <a:r>
              <a:rPr lang="en-US" dirty="0"/>
              <a:t>Other jurisdictions adapted CERT model for earthquake response for their communities</a:t>
            </a:r>
          </a:p>
          <a:p>
            <a:pPr lvl="1"/>
            <a:r>
              <a:rPr lang="en-US" dirty="0"/>
              <a:t>Orlando then adapted CERT model for hurricane response</a:t>
            </a:r>
          </a:p>
          <a:p>
            <a:pPr lvl="1"/>
            <a:r>
              <a:rPr lang="en-US" dirty="0"/>
              <a:t>In the early 1990s, the Federal Emergency Management Agency (FEMA) felt it was important to make CERT available to communities nationwide</a:t>
            </a:r>
          </a:p>
          <a:p>
            <a:pPr lvl="1"/>
            <a:r>
              <a:rPr lang="en-US" dirty="0"/>
              <a:t>In 1994, the Emergency Management Institute (EMI) at FEMA began conducting CERT T-T-T course</a:t>
            </a:r>
          </a:p>
          <a:p>
            <a:pPr lvl="1"/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11312AF-60E7-4851-975D-BB44B4854FB1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1-4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D62EBA-F385-4168-8F24-4E2C6172469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CERT Train-the-Trainer Unit 1: Introduction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57A375-2270-4B95-B207-ED03FA99455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1-11</a:t>
            </a:r>
          </a:p>
        </p:txBody>
      </p:sp>
    </p:spTree>
    <p:extLst>
      <p:ext uri="{BB962C8B-B14F-4D97-AF65-F5344CB8AC3E}">
        <p14:creationId xmlns:p14="http://schemas.microsoft.com/office/powerpoint/2010/main" val="23875410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6DAEC8B-A0D7-4846-9707-367A157C67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4379" y="1272023"/>
            <a:ext cx="8579476" cy="1017672"/>
          </a:xfrm>
        </p:spPr>
        <p:txBody>
          <a:bodyPr/>
          <a:lstStyle/>
          <a:p>
            <a:pPr marL="228594" lvl="0" indent="-228594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i="0" dirty="0">
                <a:solidFill>
                  <a:prstClr val="black"/>
                </a:solidFill>
                <a:ea typeface="+mn-ea"/>
              </a:rPr>
              <a:t>Where is the CERT Program currently housed?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366134B-EF34-46A4-B61C-953D4576F3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5905" y="449811"/>
            <a:ext cx="8512974" cy="76938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i="1" dirty="0">
                <a:solidFill>
                  <a:schemeClr val="bg1"/>
                </a:solidFill>
              </a:rPr>
              <a:t>What Do You Think?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25EE687-6FB8-48AC-B59E-4B632077AB86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1-4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E95237-E35E-4CAF-9C0C-3AE49CC6C79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CERT Train-the-Trainer Unit 1: Introduction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AC11DB-6454-4BE4-B718-4865AB1AF15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1-12</a:t>
            </a:r>
          </a:p>
        </p:txBody>
      </p:sp>
    </p:spTree>
    <p:extLst>
      <p:ext uri="{BB962C8B-B14F-4D97-AF65-F5344CB8AC3E}">
        <p14:creationId xmlns:p14="http://schemas.microsoft.com/office/powerpoint/2010/main" val="29387616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6549FF0-B5B7-4809-8E03-2910B2B2BE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CERT Program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06C8F03-C525-4C70-B540-E5355222FD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Where is the CERT Program currently housed?</a:t>
            </a:r>
          </a:p>
          <a:p>
            <a:pPr lvl="1"/>
            <a:r>
              <a:rPr lang="en-US" dirty="0"/>
              <a:t>Integral to Citizen Corps Program since 2003</a:t>
            </a:r>
          </a:p>
          <a:p>
            <a:pPr lvl="1"/>
            <a:r>
              <a:rPr lang="en-US" dirty="0"/>
              <a:t>Currently housed in FEMA Individual Community Preparedness Division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2597311-6647-4C30-B40D-7F686BF2E7D5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1-4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5D2AD8-BE9D-4CB9-8C33-D15E6E36969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CERT Train-the-Trainer Unit 1: Introduction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F5572F-118F-4C85-9736-0F4F3020467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1-13</a:t>
            </a:r>
          </a:p>
        </p:txBody>
      </p:sp>
    </p:spTree>
    <p:extLst>
      <p:ext uri="{BB962C8B-B14F-4D97-AF65-F5344CB8AC3E}">
        <p14:creationId xmlns:p14="http://schemas.microsoft.com/office/powerpoint/2010/main" val="11346656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D14F349-3A18-400B-94C0-4A8E9EE058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142" y="1281260"/>
            <a:ext cx="8136131" cy="1017672"/>
          </a:xfrm>
        </p:spPr>
        <p:txBody>
          <a:bodyPr/>
          <a:lstStyle/>
          <a:p>
            <a:pPr marL="228594" lvl="0" indent="-228594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i="0" dirty="0">
                <a:solidFill>
                  <a:prstClr val="black"/>
                </a:solidFill>
                <a:ea typeface="+mn-ea"/>
              </a:rPr>
              <a:t>What is the purpose of the CERT Program?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EA34AC8-77E8-4623-AE59-D0253A40DB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141" y="449812"/>
            <a:ext cx="8512974" cy="7416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i="1" dirty="0">
                <a:solidFill>
                  <a:schemeClr val="bg1"/>
                </a:solidFill>
              </a:rPr>
              <a:t>What Do You Think?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8F23D6-BB3F-4E4D-835F-9C337FA5B9A5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1-4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9297CD-7EB4-4406-BC0F-C44D959B3D6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CERT Train-the-Trainer Unit 1: Introduction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05695B8-D809-4824-B5C5-2C0DA2686ED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1-14</a:t>
            </a:r>
          </a:p>
        </p:txBody>
      </p:sp>
    </p:spTree>
    <p:extLst>
      <p:ext uri="{BB962C8B-B14F-4D97-AF65-F5344CB8AC3E}">
        <p14:creationId xmlns:p14="http://schemas.microsoft.com/office/powerpoint/2010/main" val="34705269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D14F349-3A18-400B-94C0-4A8E9EE058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 You Think? </a:t>
            </a:r>
            <a:r>
              <a:rPr lang="en-US" sz="400" b="0" i="0" dirty="0">
                <a:solidFill>
                  <a:srgbClr val="448431"/>
                </a:solidFill>
              </a:rPr>
              <a:t>(Purpose continued)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EA34AC8-77E8-4623-AE59-D0253A40DB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What is the purpose of the CERT Program?</a:t>
            </a:r>
          </a:p>
          <a:p>
            <a:pPr lvl="1"/>
            <a:r>
              <a:rPr lang="en-US" dirty="0"/>
              <a:t>To be a response asset</a:t>
            </a:r>
          </a:p>
          <a:p>
            <a:pPr lvl="1"/>
            <a:r>
              <a:rPr lang="en-US" dirty="0"/>
              <a:t>To be </a:t>
            </a:r>
            <a:r>
              <a:rPr lang="en-US" u="sng" dirty="0">
                <a:solidFill>
                  <a:schemeClr val="accent1">
                    <a:lumMod val="75000"/>
                  </a:schemeClr>
                </a:solidFill>
              </a:rPr>
              <a:t>an extension of first responder services until professional services arrive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8F23D6-BB3F-4E4D-835F-9C337FA5B9A5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1-4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9297CD-7EB4-4406-BC0F-C44D959B3D6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CERT Train-the-Trainer Unit 1: Introduction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05695B8-D809-4824-B5C5-2C0DA2686ED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1-15</a:t>
            </a:r>
          </a:p>
        </p:txBody>
      </p:sp>
      <p:pic>
        <p:nvPicPr>
          <p:cNvPr id="7" name="Picture 4" descr="Pay Attention Images – Browse 256,835 Stock Photos, Vectors, and Video |  Adobe Stock">
            <a:extLst>
              <a:ext uri="{FF2B5EF4-FFF2-40B4-BE49-F238E27FC236}">
                <a16:creationId xmlns:a16="http://schemas.microsoft.com/office/drawing/2014/main" id="{0E7D4585-5E6E-4A2D-B78D-54BCC4B8BA1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268" t="22727" r="14268" b="22053"/>
          <a:stretch/>
        </p:blipFill>
        <p:spPr bwMode="auto">
          <a:xfrm>
            <a:off x="5041338" y="5873094"/>
            <a:ext cx="2161310" cy="7287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87434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CD40660-931F-4C4F-AE26-3D43FB66D9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5906" y="1484460"/>
            <a:ext cx="8163840" cy="1017672"/>
          </a:xfrm>
        </p:spPr>
        <p:txBody>
          <a:bodyPr/>
          <a:lstStyle/>
          <a:p>
            <a:pPr marL="228594" lvl="0" indent="-228594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i="0" dirty="0">
                <a:solidFill>
                  <a:prstClr val="black"/>
                </a:solidFill>
                <a:ea typeface="+mn-ea"/>
              </a:rPr>
              <a:t>What are the key messages and values of the CERT Program?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9507CF2-D867-4FBF-A79B-17774057F9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4378" y="449812"/>
            <a:ext cx="8512974" cy="9541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i="1" dirty="0">
                <a:solidFill>
                  <a:schemeClr val="bg1"/>
                </a:solidFill>
              </a:rPr>
              <a:t>What Do You Think?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86AA579-9687-4790-B639-F98241B2FD32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1-4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EA5A4E-1B91-4DD0-B91D-4D0C89E643F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CERT Train-the-Trainer Unit 1: Introduction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7EF250C-28F9-49F2-A7F2-3A31293C6F0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1-16</a:t>
            </a:r>
          </a:p>
        </p:txBody>
      </p:sp>
    </p:spTree>
    <p:extLst>
      <p:ext uri="{BB962C8B-B14F-4D97-AF65-F5344CB8AC3E}">
        <p14:creationId xmlns:p14="http://schemas.microsoft.com/office/powerpoint/2010/main" val="1157637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976245B-ECED-425A-A3BC-F57B788EF0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CERT Values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3F4CA40-B11F-4199-A41F-4CF79299D0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What are the key messages and values of the CERT Program?</a:t>
            </a:r>
          </a:p>
          <a:p>
            <a:pPr lvl="1"/>
            <a:r>
              <a:rPr lang="en-US" dirty="0"/>
              <a:t>Safety, safety, safety</a:t>
            </a:r>
          </a:p>
          <a:p>
            <a:pPr lvl="1"/>
            <a:r>
              <a:rPr lang="en-US" dirty="0"/>
              <a:t>Teamwork</a:t>
            </a:r>
          </a:p>
          <a:p>
            <a:pPr lvl="1"/>
            <a:r>
              <a:rPr lang="en-US" dirty="0"/>
              <a:t>Community members helping each other</a:t>
            </a:r>
          </a:p>
          <a:p>
            <a:pPr lvl="1"/>
            <a:r>
              <a:rPr lang="en-US" dirty="0"/>
              <a:t>Valuing volunteers</a:t>
            </a:r>
          </a:p>
          <a:p>
            <a:pPr lvl="1"/>
            <a:r>
              <a:rPr lang="en-US" dirty="0"/>
              <a:t>Preparedness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EEFA92F-556C-41C1-9220-798B7F85B477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1-4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CEC40C-DDA4-4D47-B3BE-2E7F4916CB9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CERT Train-the-Trainer Unit 1: Introduction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B92AB0-44DD-4C2B-8B29-83D5BF25153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1-17</a:t>
            </a:r>
          </a:p>
        </p:txBody>
      </p:sp>
    </p:spTree>
    <p:extLst>
      <p:ext uri="{BB962C8B-B14F-4D97-AF65-F5344CB8AC3E}">
        <p14:creationId xmlns:p14="http://schemas.microsoft.com/office/powerpoint/2010/main" val="8061345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A20CB71-1C4D-470C-9060-EEE4A79F2F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Welcome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31ABC0B-8404-46F8-998E-C887F4726C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409" y="1599417"/>
            <a:ext cx="3200400" cy="4425696"/>
          </a:xfrm>
        </p:spPr>
        <p:txBody>
          <a:bodyPr anchor="ctr"/>
          <a:lstStyle/>
          <a:p>
            <a:pPr algn="ctr"/>
            <a:r>
              <a:rPr lang="en-US" dirty="0"/>
              <a:t>Welcome to the Community Emergency Response Team Train-the-Trainer course!</a:t>
            </a:r>
          </a:p>
        </p:txBody>
      </p:sp>
      <p:sp>
        <p:nvSpPr>
          <p:cNvPr id="7" name="object 4" descr="Photo of three CERT response team members helping a man who unconscious and slumped in a chair.">
            <a:extLst>
              <a:ext uri="{FF2B5EF4-FFF2-40B4-BE49-F238E27FC236}">
                <a16:creationId xmlns:a16="http://schemas.microsoft.com/office/drawing/2014/main" id="{FF0AD6E3-7C48-473B-B848-FE12AD29C269}"/>
              </a:ext>
            </a:extLst>
          </p:cNvPr>
          <p:cNvSpPr/>
          <p:nvPr/>
        </p:nvSpPr>
        <p:spPr>
          <a:xfrm>
            <a:off x="5240193" y="1649185"/>
            <a:ext cx="3200400" cy="442569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  <a:ln>
            <a:solidFill>
              <a:schemeClr val="tx1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209F99-DB76-4BD1-BE8B-C6FB76339E7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CERT Train-the-Trainer Unit 1: Introduction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6D34289-4C4B-4DA9-AEDF-2089AAE85FA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1-1</a:t>
            </a:r>
          </a:p>
        </p:txBody>
      </p:sp>
    </p:spTree>
    <p:extLst>
      <p:ext uri="{BB962C8B-B14F-4D97-AF65-F5344CB8AC3E}">
        <p14:creationId xmlns:p14="http://schemas.microsoft.com/office/powerpoint/2010/main" val="26834278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2898CE5-4DCD-49F5-8A04-0817ADEECB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CERT Values </a:t>
            </a:r>
            <a:r>
              <a:rPr lang="en-US" sz="1600" dirty="0">
                <a:solidFill>
                  <a:srgbClr val="448431"/>
                </a:solidFill>
              </a:rPr>
              <a:t>(continued)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9DF2A54-6C36-4B3A-A934-01B39E43D2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What are the key messages and values of the CERT Program?</a:t>
            </a:r>
          </a:p>
          <a:p>
            <a:pPr lvl="1"/>
            <a:r>
              <a:rPr lang="en-US" dirty="0"/>
              <a:t>Importance of each individual’s contribution</a:t>
            </a:r>
          </a:p>
          <a:p>
            <a:pPr lvl="1"/>
            <a:r>
              <a:rPr lang="en-US" dirty="0"/>
              <a:t>Practice, practice, practice</a:t>
            </a:r>
          </a:p>
          <a:p>
            <a:pPr lvl="1"/>
            <a:r>
              <a:rPr lang="en-US" dirty="0"/>
              <a:t>Self-sufficiency</a:t>
            </a:r>
          </a:p>
          <a:p>
            <a:pPr lvl="1"/>
            <a:r>
              <a:rPr lang="en-US" dirty="0"/>
              <a:t>Problem-solving</a:t>
            </a:r>
          </a:p>
          <a:p>
            <a:pPr lvl="1"/>
            <a:r>
              <a:rPr lang="en-US" dirty="0"/>
              <a:t>Leadership</a:t>
            </a:r>
          </a:p>
          <a:p>
            <a:pPr lvl="1"/>
            <a:r>
              <a:rPr lang="en-US" dirty="0"/>
              <a:t>Ability to do the greatest good for greatest number of people in the shortest amount of time</a:t>
            </a: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8A0945-6FD5-4619-8A70-B480E9C7D068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1-4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103487-8D7B-4322-A9A3-554484DF05E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CERT Train-the-Trainer Unit 1: Introduction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04792C9-3847-49A0-BAF9-4A38645FC30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1-18</a:t>
            </a:r>
          </a:p>
        </p:txBody>
      </p:sp>
    </p:spTree>
    <p:extLst>
      <p:ext uri="{BB962C8B-B14F-4D97-AF65-F5344CB8AC3E}">
        <p14:creationId xmlns:p14="http://schemas.microsoft.com/office/powerpoint/2010/main" val="6593067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C5BD512-7DAA-4979-9281-7054A8676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142" y="1272023"/>
            <a:ext cx="5806851" cy="1017672"/>
          </a:xfrm>
        </p:spPr>
        <p:txBody>
          <a:bodyPr/>
          <a:lstStyle/>
          <a:p>
            <a:pPr marL="228594" lvl="0" indent="-228594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i="0" dirty="0">
                <a:solidFill>
                  <a:prstClr val="black"/>
                </a:solidFill>
                <a:ea typeface="+mn-ea"/>
              </a:rPr>
              <a:t>How are CERTs deployed?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92E32F1-17B6-406C-9ECC-EE8E3E249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5906" y="449811"/>
            <a:ext cx="8512974" cy="86175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i="1" dirty="0">
                <a:solidFill>
                  <a:schemeClr val="bg1"/>
                </a:solidFill>
              </a:rPr>
              <a:t>What Do You Think?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E39B3EE-3FF1-49C0-93DD-5A9A9C982FC1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1-4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CDE2D3-F980-42B9-AACF-038B8D047C8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CERT Train-the-Trainer Unit 1: Introduction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61DA9AB-A46C-44ED-9112-82CFE397596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1-19</a:t>
            </a:r>
          </a:p>
        </p:txBody>
      </p:sp>
    </p:spTree>
    <p:extLst>
      <p:ext uri="{BB962C8B-B14F-4D97-AF65-F5344CB8AC3E}">
        <p14:creationId xmlns:p14="http://schemas.microsoft.com/office/powerpoint/2010/main" val="316570392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C372839-F7F4-4A81-B6DC-26839DAADD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CERT Introduction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160F38A-6FA4-4E31-A6D4-43C91002BF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Introduction and Course Overview covers information about CERT:</a:t>
            </a:r>
          </a:p>
          <a:p>
            <a:pPr lvl="1"/>
            <a:r>
              <a:rPr lang="en-US" dirty="0"/>
              <a:t>History of CERT</a:t>
            </a:r>
          </a:p>
          <a:p>
            <a:pPr lvl="1"/>
            <a:r>
              <a:rPr lang="en-US" dirty="0"/>
              <a:t>Purpose of CERT Basic Training</a:t>
            </a:r>
          </a:p>
          <a:p>
            <a:pPr lvl="1"/>
            <a:r>
              <a:rPr lang="en-US" dirty="0"/>
              <a:t>Need for individual and community preparedness</a:t>
            </a:r>
          </a:p>
          <a:p>
            <a:pPr lvl="1"/>
            <a:r>
              <a:rPr lang="en-US" dirty="0"/>
              <a:t>How CERTs operate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64279B-E29A-4393-99A0-8E0EDBA510B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1-5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863501-61F4-4673-8621-B144D769265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CERT Train-the-Trainer Unit 1: Introduction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F2E83F-BB08-4F29-8026-12EC30E187F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1-20</a:t>
            </a:r>
          </a:p>
        </p:txBody>
      </p:sp>
    </p:spTree>
    <p:extLst>
      <p:ext uri="{BB962C8B-B14F-4D97-AF65-F5344CB8AC3E}">
        <p14:creationId xmlns:p14="http://schemas.microsoft.com/office/powerpoint/2010/main" val="269389461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E9E9BFE-2513-4B65-A84D-FCC18D6807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CERT Introduction</a:t>
            </a:r>
            <a:r>
              <a:rPr lang="en-US" sz="1050" dirty="0"/>
              <a:t> </a:t>
            </a:r>
            <a:r>
              <a:rPr lang="en-US" sz="1050" dirty="0">
                <a:solidFill>
                  <a:srgbClr val="448431"/>
                </a:solidFill>
              </a:rPr>
              <a:t>(continued)</a:t>
            </a:r>
            <a:endParaRPr lang="en-US" dirty="0">
              <a:solidFill>
                <a:srgbClr val="448431"/>
              </a:solidFill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CDE11BD-059B-4976-801F-035BDF570A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Introduction and Course Overview also cover information about course:</a:t>
            </a:r>
          </a:p>
          <a:p>
            <a:pPr lvl="1"/>
            <a:r>
              <a:rPr lang="en-US" dirty="0"/>
              <a:t>Overview and objectives</a:t>
            </a:r>
          </a:p>
          <a:p>
            <a:pPr lvl="1"/>
            <a:r>
              <a:rPr lang="en-US" dirty="0"/>
              <a:t>Target audience</a:t>
            </a:r>
          </a:p>
          <a:p>
            <a:pPr lvl="1"/>
            <a:r>
              <a:rPr lang="en-US" dirty="0"/>
              <a:t>Course agenda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0825AEB-B7C0-48D6-B70F-9515087E30AA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1-5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1D3FD6-475F-432B-A989-50AB440142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CERT Train-the-Trainer Unit 1: Introduction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5AB4A5-509C-459A-9E66-FDBB6CCEB3F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1-21</a:t>
            </a:r>
          </a:p>
        </p:txBody>
      </p:sp>
    </p:spTree>
    <p:extLst>
      <p:ext uri="{BB962C8B-B14F-4D97-AF65-F5344CB8AC3E}">
        <p14:creationId xmlns:p14="http://schemas.microsoft.com/office/powerpoint/2010/main" val="357233536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1A7F7A3-D307-41AE-B81D-6C85329B30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142" y="320678"/>
            <a:ext cx="5806851" cy="1017672"/>
          </a:xfrm>
        </p:spPr>
        <p:txBody>
          <a:bodyPr>
            <a:noAutofit/>
          </a:bodyPr>
          <a:lstStyle/>
          <a:p>
            <a:r>
              <a:rPr lang="en-US" dirty="0"/>
              <a:t>Instructor Responsibilities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B66CBC9-FAE0-4D09-B4C3-5D69EA0547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section covers:</a:t>
            </a:r>
          </a:p>
          <a:p>
            <a:pPr lvl="1"/>
            <a:r>
              <a:rPr lang="en-US" dirty="0"/>
              <a:t>Instructor qualifications</a:t>
            </a:r>
          </a:p>
          <a:p>
            <a:pPr lvl="1"/>
            <a:r>
              <a:rPr lang="en-US" dirty="0"/>
              <a:t>How to prepare content and classroom</a:t>
            </a:r>
          </a:p>
          <a:p>
            <a:pPr lvl="1"/>
            <a:r>
              <a:rPr lang="en-US" dirty="0"/>
              <a:t>Instructor Guide Table of Contents</a:t>
            </a:r>
          </a:p>
          <a:p>
            <a:pPr lvl="1"/>
            <a:r>
              <a:rPr lang="en-US" dirty="0"/>
              <a:t>Description of Instructor Guide and Participant Manual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Available at </a:t>
            </a:r>
            <a:r>
              <a:rPr lang="en-US" spc="-10" dirty="0">
                <a:latin typeface="Arial"/>
                <a:cs typeface="Arial"/>
                <a:hlinkClick r:id="rId2"/>
              </a:rPr>
              <a:t>www.citizencorps.gov/cert/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B63CDFE-FEC2-4B4B-9EAD-7FCBC0D41EE3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1-5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F0A120-A534-4F4A-A5B0-8DEC5092DDF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CERT Train-the-Trainer Unit 1: Introduction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85C109E-3B02-4C27-9763-796FCD981DA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1-22</a:t>
            </a:r>
          </a:p>
        </p:txBody>
      </p:sp>
    </p:spTree>
    <p:extLst>
      <p:ext uri="{BB962C8B-B14F-4D97-AF65-F5344CB8AC3E}">
        <p14:creationId xmlns:p14="http://schemas.microsoft.com/office/powerpoint/2010/main" val="246520265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FFF14C7-F477-404F-9C56-CC91A53EEC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Unit Introduction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5A03EA7-857B-409D-84C7-FBAC2CA112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Each unit begins with:</a:t>
            </a:r>
          </a:p>
          <a:p>
            <a:pPr lvl="1"/>
            <a:r>
              <a:rPr lang="en-US" dirty="0"/>
              <a:t>Training Methods: Explains how to teach unit</a:t>
            </a:r>
          </a:p>
          <a:p>
            <a:pPr lvl="1"/>
            <a:r>
              <a:rPr lang="en-US" dirty="0"/>
              <a:t>Resources Required and Equipment: Tells what materials are needed for unit</a:t>
            </a:r>
          </a:p>
          <a:p>
            <a:pPr lvl="1"/>
            <a:r>
              <a:rPr lang="en-US" dirty="0"/>
              <a:t>Preparation: Tells what to prepare BEFORE class starts</a:t>
            </a:r>
          </a:p>
          <a:p>
            <a:pPr lvl="1"/>
            <a:r>
              <a:rPr lang="en-US" dirty="0"/>
              <a:t>Notes: Suggests how to allocate time for unit</a:t>
            </a:r>
          </a:p>
          <a:p>
            <a:pPr lvl="1"/>
            <a:r>
              <a:rPr lang="en-US" dirty="0"/>
              <a:t>Remarks: Has useful hints and tips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8EF6A8A-5212-47D3-B790-E5156D77F9B3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1-5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14C9A3-5F5F-43D5-A258-80D2C92259C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CERT Train-the-Trainer Unit 1: Introduction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3F2714-766C-4052-BCF6-71D250DF0E9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1-23</a:t>
            </a:r>
          </a:p>
        </p:txBody>
      </p:sp>
    </p:spTree>
    <p:extLst>
      <p:ext uri="{BB962C8B-B14F-4D97-AF65-F5344CB8AC3E}">
        <p14:creationId xmlns:p14="http://schemas.microsoft.com/office/powerpoint/2010/main" val="394014448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2285746-EDF8-4F40-9606-1BFE8DB750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Instructor Guide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85617B6-1DA1-416C-8F6F-72743B009F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Instructor Notes – left column – includes:</a:t>
            </a:r>
          </a:p>
          <a:p>
            <a:pPr lvl="1"/>
            <a:r>
              <a:rPr lang="en-US" dirty="0"/>
              <a:t>Mini-copies of slides</a:t>
            </a:r>
          </a:p>
          <a:p>
            <a:pPr lvl="1"/>
            <a:r>
              <a:rPr lang="en-US" dirty="0"/>
              <a:t>References to pages in Participant Manual</a:t>
            </a:r>
          </a:p>
          <a:p>
            <a:pPr lvl="1"/>
            <a:r>
              <a:rPr lang="en-US" dirty="0"/>
              <a:t>Information for instructor only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48DDE1D-AC9B-4E49-9E4C-0B4F1676BBB5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1-6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80D94B-BD7C-44B4-80A0-3B2F3F16E34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CERT Train-the-Trainer Unit 1: Introduction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E5633FA-A4BB-4791-B0ED-0C381A6DA49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1-24</a:t>
            </a:r>
          </a:p>
        </p:txBody>
      </p:sp>
    </p:spTree>
    <p:extLst>
      <p:ext uri="{BB962C8B-B14F-4D97-AF65-F5344CB8AC3E}">
        <p14:creationId xmlns:p14="http://schemas.microsoft.com/office/powerpoint/2010/main" val="234526266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55403CD-E239-4C5B-9B88-A2D7899B58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Instructor Guide</a:t>
            </a:r>
            <a:r>
              <a:rPr lang="en-US" sz="1200" dirty="0"/>
              <a:t> </a:t>
            </a:r>
            <a:r>
              <a:rPr lang="en-US" sz="1200" dirty="0">
                <a:solidFill>
                  <a:srgbClr val="448431"/>
                </a:solidFill>
              </a:rPr>
              <a:t>(continued)</a:t>
            </a:r>
            <a:endParaRPr lang="en-US" dirty="0">
              <a:solidFill>
                <a:srgbClr val="448431"/>
              </a:solidFill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DF53FD6-5AD1-46B2-ABE7-4E665CC5E6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Lesson Content – right column – includes:</a:t>
            </a:r>
          </a:p>
          <a:p>
            <a:pPr lvl="1"/>
            <a:r>
              <a:rPr lang="en-US" dirty="0"/>
              <a:t>Lesson plan</a:t>
            </a:r>
          </a:p>
          <a:p>
            <a:pPr lvl="1"/>
            <a:r>
              <a:rPr lang="en-US" dirty="0"/>
              <a:t>Instructions for facilitating the exercises</a:t>
            </a:r>
          </a:p>
          <a:p>
            <a:r>
              <a:rPr lang="en-US" dirty="0"/>
              <a:t>Check for Understanding – left column – includes:</a:t>
            </a:r>
          </a:p>
          <a:p>
            <a:pPr lvl="1"/>
            <a:r>
              <a:rPr lang="en-US" dirty="0"/>
              <a:t>Bolded discussion questions in the right-hand column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A718485-CBC5-49CB-AA18-688C89034437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1-6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DAB861-6B20-4632-99FB-73BA559BC14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CERT Train-the-Trainer Unit 1: Introduction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A38994-1522-4737-A2A5-0B3B2648167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1-25</a:t>
            </a:r>
          </a:p>
        </p:txBody>
      </p:sp>
    </p:spTree>
    <p:extLst>
      <p:ext uri="{BB962C8B-B14F-4D97-AF65-F5344CB8AC3E}">
        <p14:creationId xmlns:p14="http://schemas.microsoft.com/office/powerpoint/2010/main" val="70874743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45975D8-1C74-48A0-9F4E-BF0C397EF4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Reminders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74403CA-BDD4-4AD9-8766-DC5A6054BF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CERT Basic Training course is a classroom-based, instructor-led training</a:t>
            </a:r>
          </a:p>
          <a:p>
            <a:r>
              <a:rPr lang="en-US" dirty="0"/>
              <a:t>All nine-units must be covered</a:t>
            </a:r>
          </a:p>
          <a:p>
            <a:r>
              <a:rPr lang="en-US" dirty="0"/>
              <a:t>Tailor information to your community</a:t>
            </a:r>
          </a:p>
          <a:p>
            <a:r>
              <a:rPr lang="en-US" dirty="0"/>
              <a:t>Additional modules may be offered for teams</a:t>
            </a:r>
          </a:p>
          <a:p>
            <a:r>
              <a:rPr lang="en-US" dirty="0"/>
              <a:t>Add your own images to the slides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2D5E5D9-7E20-4DE1-9AAF-7BCA7AC3C88F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1-6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F9AE14-7E91-4697-ABA1-96B8CBA0A1F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CERT Train-the-Trainer Unit 1: Introduction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EDDBFBB-03B5-4819-9BE9-CA0D30B5F29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1-26</a:t>
            </a:r>
          </a:p>
        </p:txBody>
      </p:sp>
    </p:spTree>
    <p:extLst>
      <p:ext uri="{BB962C8B-B14F-4D97-AF65-F5344CB8AC3E}">
        <p14:creationId xmlns:p14="http://schemas.microsoft.com/office/powerpoint/2010/main" val="33211673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99F0D33-D4E1-4C77-91BB-229068C4E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Participant Manual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91D7D3F-9F54-482B-9956-040D484CA4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Includes key content of course without notes for instructor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39BD316-F668-40D6-84D4-1AAC4A2EDD99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1-6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185489-36F9-40F0-B03C-3CB16B3921B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CERT Train-the-Trainer Unit 1: Introduction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2B6BD3-2B21-4241-B5F5-DEF389E8EAF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1-27</a:t>
            </a:r>
          </a:p>
        </p:txBody>
      </p:sp>
    </p:spTree>
    <p:extLst>
      <p:ext uri="{BB962C8B-B14F-4D97-AF65-F5344CB8AC3E}">
        <p14:creationId xmlns:p14="http://schemas.microsoft.com/office/powerpoint/2010/main" val="14589153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B9AC00C-300B-4F68-A0F8-52B88023D7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Housekeeping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D81CB5A-48DE-4B06-8DE9-2B516FE024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Restrooms</a:t>
            </a:r>
          </a:p>
          <a:p>
            <a:r>
              <a:rPr lang="en-US" dirty="0"/>
              <a:t>Smoking policy</a:t>
            </a:r>
          </a:p>
          <a:p>
            <a:r>
              <a:rPr lang="en-US" dirty="0"/>
              <a:t>Cell phone policy (silent mode)</a:t>
            </a:r>
          </a:p>
          <a:p>
            <a:r>
              <a:rPr lang="en-US" dirty="0"/>
              <a:t>Emergency exits</a:t>
            </a:r>
          </a:p>
          <a:p>
            <a:r>
              <a:rPr lang="en-US" dirty="0"/>
              <a:t>Parking information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C4D219-0B41-4AEC-B25E-8B2F45F626F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CERT Train-the-Trainer Unit 1: Introduction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787F949-F00F-441A-948B-C4BB4F43733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1-2</a:t>
            </a:r>
          </a:p>
        </p:txBody>
      </p:sp>
    </p:spTree>
    <p:extLst>
      <p:ext uri="{BB962C8B-B14F-4D97-AF65-F5344CB8AC3E}">
        <p14:creationId xmlns:p14="http://schemas.microsoft.com/office/powerpoint/2010/main" val="403032614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01C07F6-1DEA-4DA3-BFEB-39A4690800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Unit Summary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8F6A6D1-E332-4A93-ADC9-8EE11E03C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is important to know basic information about the CERT Program so you can answer questions from participants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5CAF4F9-C78B-47AB-8A81-EA3DBBD28C4F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1-7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8A7935-034E-47A1-BF92-F7421D3F7B7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CERT Train-the-Trainer Unit 1: Introduction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3B6A765-FE85-4BEB-9E40-37840FE3495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1-28</a:t>
            </a:r>
          </a:p>
        </p:txBody>
      </p:sp>
    </p:spTree>
    <p:extLst>
      <p:ext uri="{BB962C8B-B14F-4D97-AF65-F5344CB8AC3E}">
        <p14:creationId xmlns:p14="http://schemas.microsoft.com/office/powerpoint/2010/main" val="29444963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463D200-A4E2-4FF9-A87D-D7499A7D04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B5449D3-7F75-434B-AD9B-A42159F73B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Introduce yourself with:</a:t>
            </a:r>
          </a:p>
          <a:p>
            <a:pPr lvl="1"/>
            <a:r>
              <a:rPr lang="en-US" dirty="0"/>
              <a:t>Your name</a:t>
            </a:r>
          </a:p>
          <a:p>
            <a:pPr lvl="1"/>
            <a:r>
              <a:rPr lang="en-US" dirty="0"/>
              <a:t>Your Community Emergency Response Team (CERT) program</a:t>
            </a:r>
          </a:p>
          <a:p>
            <a:pPr lvl="1"/>
            <a:r>
              <a:rPr lang="en-US" dirty="0"/>
              <a:t>Your expectations for this training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EE2750-76EC-4DB1-A819-948A904A42B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CERT Train-the-Trainer Unit 1: Introduction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9369701-B43C-46BA-BFCD-6705467DCE1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1-3</a:t>
            </a:r>
          </a:p>
        </p:txBody>
      </p:sp>
    </p:spTree>
    <p:extLst>
      <p:ext uri="{BB962C8B-B14F-4D97-AF65-F5344CB8AC3E}">
        <p14:creationId xmlns:p14="http://schemas.microsoft.com/office/powerpoint/2010/main" val="41666294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8F49197-6E66-4FB2-A544-7FB00E41F6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CERT Instructors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28E845A-EA93-42EF-B8B2-9DE6BFD5FB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Completion of CERT Train-the Trainer (T-T-T) can qualify you to teach CERT Basic Training</a:t>
            </a:r>
          </a:p>
          <a:p>
            <a:r>
              <a:rPr lang="en-US" dirty="0"/>
              <a:t>Some sponsoring agencies may have additional requirements</a:t>
            </a:r>
          </a:p>
          <a:p>
            <a:r>
              <a:rPr lang="en-US" dirty="0"/>
              <a:t>FEMA recommends the following:</a:t>
            </a:r>
          </a:p>
          <a:p>
            <a:pPr lvl="1"/>
            <a:r>
              <a:rPr lang="en-US" dirty="0"/>
              <a:t>Completion of CERT Basic Training</a:t>
            </a:r>
          </a:p>
          <a:p>
            <a:pPr lvl="1"/>
            <a:r>
              <a:rPr lang="en-US" dirty="0"/>
              <a:t>Completion of CERT T-T-T course</a:t>
            </a:r>
          </a:p>
          <a:p>
            <a:pPr lvl="1"/>
            <a:r>
              <a:rPr lang="en-US" dirty="0"/>
              <a:t>Significant training background</a:t>
            </a:r>
          </a:p>
          <a:p>
            <a:pPr lvl="1"/>
            <a:r>
              <a:rPr lang="en-US" dirty="0"/>
              <a:t>Recognition and/or authorization by the state</a:t>
            </a: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6CB28FD-C113-4EEE-B79E-A4D951CE1FD1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1-1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FB4CC8-6450-4B71-8807-2673BE4BB9C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CERT Train-the-Trainer Unit 1: Introduction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579877A-BB3E-47F1-80DA-26E467DB031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1-4</a:t>
            </a:r>
          </a:p>
        </p:txBody>
      </p:sp>
    </p:spTree>
    <p:extLst>
      <p:ext uri="{BB962C8B-B14F-4D97-AF65-F5344CB8AC3E}">
        <p14:creationId xmlns:p14="http://schemas.microsoft.com/office/powerpoint/2010/main" val="37926386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A7BF4F6-5726-40B6-8D17-AB3093BE52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CERT T-T-T Purpose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8AB1C7E-85C1-4E0B-A990-190874FC1C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develop skilled instructors for CERT Basic Training course</a:t>
            </a:r>
          </a:p>
          <a:p>
            <a:r>
              <a:rPr lang="en-US" dirty="0"/>
              <a:t>A skilled instructor:</a:t>
            </a:r>
          </a:p>
          <a:p>
            <a:pPr lvl="1"/>
            <a:r>
              <a:rPr lang="en-US" dirty="0"/>
              <a:t>Delivers the course correctly</a:t>
            </a:r>
          </a:p>
          <a:p>
            <a:pPr lvl="1"/>
            <a:r>
              <a:rPr lang="en-US" dirty="0"/>
              <a:t>Makes sure that students complete course objectives</a:t>
            </a:r>
          </a:p>
          <a:p>
            <a:pPr lvl="1"/>
            <a:r>
              <a:rPr lang="en-US" dirty="0"/>
              <a:t>Gives training effectively at the right level</a:t>
            </a:r>
          </a:p>
          <a:p>
            <a:pPr lvl="1"/>
            <a:r>
              <a:rPr lang="en-US" dirty="0"/>
              <a:t>Creates a comfortable yet managed learning environment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4CE4F30-F274-4ECD-9CEF-758D644C8A96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1-2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66C76E-55B8-48FE-AA7D-86884DDA976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CERT Train-the-Trainer Unit 1: Introduction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7CA976-0F50-452B-9DAD-54C7956F898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1-5</a:t>
            </a:r>
          </a:p>
        </p:txBody>
      </p:sp>
    </p:spTree>
    <p:extLst>
      <p:ext uri="{BB962C8B-B14F-4D97-AF65-F5344CB8AC3E}">
        <p14:creationId xmlns:p14="http://schemas.microsoft.com/office/powerpoint/2010/main" val="42037621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A7BF4F6-5726-40B6-8D17-AB3093BE52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CERT T-T-T Purpose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8AB1C7E-85C1-4E0B-A990-190874FC1C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Everything in this course is noteworthy, but some points are more noteworthy than others</a:t>
            </a:r>
          </a:p>
          <a:p>
            <a:r>
              <a:rPr lang="en-US" dirty="0"/>
              <a:t>Your instructor will provide real-life experience and expertise relating to instruction, the CERT Basic Training materials, and CERT program management</a:t>
            </a:r>
            <a:br>
              <a:rPr lang="en-US" dirty="0"/>
            </a:br>
            <a:endParaRPr lang="en-US" dirty="0"/>
          </a:p>
          <a:p>
            <a:r>
              <a:rPr lang="en-US" dirty="0"/>
              <a:t>If you see                           on the slide, </a:t>
            </a:r>
            <a:r>
              <a:rPr lang="en-US" b="1" dirty="0"/>
              <a:t>MAKE A NOTE!  </a:t>
            </a:r>
            <a:r>
              <a:rPr lang="en-US" dirty="0"/>
              <a:t>You’ll see that information again later…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66C76E-55B8-48FE-AA7D-86884DDA976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CERT Train-the-Trainer Unit 1: Introduction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7CA976-0F50-452B-9DAD-54C7956F898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1-5</a:t>
            </a:r>
          </a:p>
        </p:txBody>
      </p:sp>
      <p:pic>
        <p:nvPicPr>
          <p:cNvPr id="1028" name="Picture 4" descr="Pay Attention Images – Browse 256,835 Stock Photos, Vectors, and Video |  Adobe Stock">
            <a:extLst>
              <a:ext uri="{FF2B5EF4-FFF2-40B4-BE49-F238E27FC236}">
                <a16:creationId xmlns:a16="http://schemas.microsoft.com/office/drawing/2014/main" id="{F97EB4A0-1A34-41A0-9DCB-B57F35A5EE6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268" t="22727" r="14268" b="22053"/>
          <a:stretch/>
        </p:blipFill>
        <p:spPr bwMode="auto">
          <a:xfrm>
            <a:off x="2484581" y="4369740"/>
            <a:ext cx="2161310" cy="7287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3987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8DFC13C-60B2-4A8D-9A1B-AB30E076F2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Objectives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54BE022-3D3E-454F-B733-93164A0AFF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At the conclusion of this training, participants will be able to:</a:t>
            </a:r>
          </a:p>
          <a:p>
            <a:pPr marL="914389" lvl="1" indent="-457200">
              <a:buFont typeface="+mj-lt"/>
              <a:buAutoNum type="arabicPeriod"/>
            </a:pPr>
            <a:r>
              <a:rPr lang="en-US" dirty="0"/>
              <a:t>Demonstrate knowledge of CERT Basic Training course</a:t>
            </a:r>
          </a:p>
          <a:p>
            <a:pPr marL="914389" lvl="1" indent="-457200">
              <a:buFont typeface="+mj-lt"/>
              <a:buAutoNum type="arabicPeriod"/>
            </a:pPr>
            <a:r>
              <a:rPr lang="en-US" dirty="0"/>
              <a:t>Demonstrate ability to present assigned portion of course (teach-back)</a:t>
            </a:r>
          </a:p>
          <a:p>
            <a:pPr marL="914389" lvl="1" indent="-457200">
              <a:buFont typeface="+mj-lt"/>
              <a:buAutoNum type="arabicPeriod"/>
            </a:pPr>
            <a:r>
              <a:rPr lang="en-US" dirty="0"/>
              <a:t>Communicate core values of program</a:t>
            </a:r>
          </a:p>
          <a:p>
            <a:pPr marL="914389" lvl="1" indent="-457200">
              <a:buFont typeface="+mj-lt"/>
              <a:buAutoNum type="arabicPeriod"/>
            </a:pPr>
            <a:r>
              <a:rPr lang="en-US" dirty="0"/>
              <a:t>Demonstrate classroom management techniques</a:t>
            </a:r>
          </a:p>
          <a:p>
            <a:pPr marL="914389" lvl="1" indent="-457200">
              <a:buFont typeface="+mj-lt"/>
              <a:buAutoNum type="arabicPeriod"/>
            </a:pPr>
            <a:r>
              <a:rPr lang="en-US" dirty="0"/>
              <a:t>Demonstrate effective teaching techniques</a:t>
            </a:r>
          </a:p>
          <a:p>
            <a:pPr marL="914389" lvl="1" indent="-457200">
              <a:buFont typeface="+mj-lt"/>
              <a:buAutoNum type="arabicPeriod"/>
            </a:pPr>
            <a:r>
              <a:rPr lang="en-US" dirty="0"/>
              <a:t>Model appropriate behavior as an instructor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96E33A5-55A9-4AEA-90DC-7AA66C2C0B41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1-2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92F39D-BE9D-4243-9657-9212508884A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CERT Train-the-Trainer Unit 1: Introduction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4097F5-DB8D-4BF2-BA2C-0A06453FD7F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1-6</a:t>
            </a:r>
          </a:p>
        </p:txBody>
      </p:sp>
    </p:spTree>
    <p:extLst>
      <p:ext uri="{BB962C8B-B14F-4D97-AF65-F5344CB8AC3E}">
        <p14:creationId xmlns:p14="http://schemas.microsoft.com/office/powerpoint/2010/main" val="33690838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71E5BB2-EA3B-4F53-80E9-A7EEFB1AB5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Course Agenda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2A81C477-A7A6-4431-A8ED-21E4A4E956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1743003"/>
              </p:ext>
            </p:extLst>
          </p:nvPr>
        </p:nvGraphicFramePr>
        <p:xfrm>
          <a:off x="609883" y="1617767"/>
          <a:ext cx="7924234" cy="4264093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20498">
                  <a:extLst>
                    <a:ext uri="{9D8B030D-6E8A-4147-A177-3AD203B41FA5}">
                      <a16:colId xmlns:a16="http://schemas.microsoft.com/office/drawing/2014/main" val="885559089"/>
                    </a:ext>
                  </a:extLst>
                </a:gridCol>
                <a:gridCol w="2547292">
                  <a:extLst>
                    <a:ext uri="{9D8B030D-6E8A-4147-A177-3AD203B41FA5}">
                      <a16:colId xmlns:a16="http://schemas.microsoft.com/office/drawing/2014/main" val="1637174490"/>
                    </a:ext>
                  </a:extLst>
                </a:gridCol>
                <a:gridCol w="2478222">
                  <a:extLst>
                    <a:ext uri="{9D8B030D-6E8A-4147-A177-3AD203B41FA5}">
                      <a16:colId xmlns:a16="http://schemas.microsoft.com/office/drawing/2014/main" val="1722146"/>
                    </a:ext>
                  </a:extLst>
                </a:gridCol>
                <a:gridCol w="2478222">
                  <a:extLst>
                    <a:ext uri="{9D8B030D-6E8A-4147-A177-3AD203B41FA5}">
                      <a16:colId xmlns:a16="http://schemas.microsoft.com/office/drawing/2014/main" val="173053368"/>
                    </a:ext>
                  </a:extLst>
                </a:gridCol>
              </a:tblGrid>
              <a:tr h="363792">
                <a:tc>
                  <a:txBody>
                    <a:bodyPr/>
                    <a:lstStyle/>
                    <a:p>
                      <a:pPr algn="ctr"/>
                      <a:r>
                        <a:rPr lang="en-US" sz="7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8AE4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Day 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8AE4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Day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8AE4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Day 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8AE4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6537459"/>
                  </a:ext>
                </a:extLst>
              </a:tr>
              <a:tr h="141757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Morning</a:t>
                      </a:r>
                    </a:p>
                  </a:txBody>
                  <a:tcPr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228600" lvl="0" indent="-22860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Introduction and Administrative Announcements</a:t>
                      </a:r>
                    </a:p>
                    <a:p>
                      <a:pPr marL="228600" lvl="0" indent="-22860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Introduction</a:t>
                      </a:r>
                    </a:p>
                    <a:p>
                      <a:pPr marL="685783" lvl="1" indent="-228594" algn="l" defTabSz="914377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‒"/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Pre-Test</a:t>
                      </a:r>
                    </a:p>
                    <a:p>
                      <a:pPr marL="685783" lvl="1" indent="-228594" algn="l" defTabSz="914377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‒"/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Welcome</a:t>
                      </a:r>
                    </a:p>
                    <a:p>
                      <a:pPr marL="228600" lvl="0" indent="-228600" algn="l" defTabSz="914377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Your Role as Instructor</a:t>
                      </a:r>
                    </a:p>
                    <a:p>
                      <a:pPr marL="228600" lvl="0" indent="-228600" algn="l" defTabSz="914377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Unit 1 Review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28600" lvl="0" indent="-228600" algn="l" defTabSz="914377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Unit 4 Review</a:t>
                      </a:r>
                    </a:p>
                    <a:p>
                      <a:pPr marL="228600" lvl="0" indent="-228600" algn="l" defTabSz="914377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Unit 6 Review</a:t>
                      </a:r>
                    </a:p>
                    <a:p>
                      <a:pPr marL="228600" lvl="0" indent="-228600" algn="l" defTabSz="914377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Teach-Back #1 Continued (Presentations)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28600" lvl="0" indent="-228600" algn="l" defTabSz="914377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Unit 7 Review</a:t>
                      </a:r>
                    </a:p>
                    <a:p>
                      <a:pPr marL="228600" lvl="0" indent="-228600" algn="l" defTabSz="914377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Unit 8 Review</a:t>
                      </a:r>
                    </a:p>
                    <a:p>
                      <a:pPr marL="228600" lvl="0" indent="-228600" algn="l" defTabSz="914377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Unit 9 Review</a:t>
                      </a:r>
                    </a:p>
                    <a:p>
                      <a:pPr marL="228600" lvl="0" indent="-228600" algn="l" defTabSz="914377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Teach-Back #2 Continued (Presentations)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55345"/>
                  </a:ext>
                </a:extLst>
              </a:tr>
              <a:tr h="12508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Afternoon</a:t>
                      </a:r>
                    </a:p>
                  </a:txBody>
                  <a:tcPr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228600" lvl="0" indent="-228600" algn="l" defTabSz="914377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Unit 2 Review</a:t>
                      </a:r>
                    </a:p>
                    <a:p>
                      <a:pPr marL="228600" lvl="0" indent="-228600" algn="l" defTabSz="914377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Maximize Learning</a:t>
                      </a:r>
                    </a:p>
                    <a:p>
                      <a:pPr marL="228600" lvl="0" indent="-228600" algn="l" defTabSz="914377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Unit 3 Review</a:t>
                      </a:r>
                    </a:p>
                    <a:p>
                      <a:pPr marL="228600" lvl="0" indent="-228600" algn="l" defTabSz="914377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Teach-Back #1 (Assignment)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28600" lvl="0" indent="-228600" algn="l" defTabSz="914377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Teach-Back #1 Continued (Presentations)</a:t>
                      </a:r>
                    </a:p>
                    <a:p>
                      <a:pPr marL="228600" lvl="0" indent="-228600" algn="l" defTabSz="914377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Unit 5 Review</a:t>
                      </a:r>
                    </a:p>
                    <a:p>
                      <a:pPr marL="228600" lvl="0" indent="-228600" algn="l" defTabSz="914377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Manage the Classroom</a:t>
                      </a:r>
                    </a:p>
                    <a:p>
                      <a:pPr marL="228600" lvl="0" indent="-228600" algn="l" defTabSz="914377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Teach-Back #2 (Assignment)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28600" lvl="0" indent="-228600" algn="l" defTabSz="914377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Teach-Back #2 Continued (Presentations)</a:t>
                      </a:r>
                    </a:p>
                    <a:p>
                      <a:pPr marL="228600" lvl="0" indent="-228600" algn="l" defTabSz="914377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Preparing for the CERT Basic Training Course</a:t>
                      </a:r>
                    </a:p>
                    <a:p>
                      <a:pPr marL="228600" lvl="0" indent="-228600" algn="l" defTabSz="914377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Course Summary</a:t>
                      </a:r>
                    </a:p>
                    <a:p>
                      <a:pPr marL="685783" lvl="1" indent="-228594" algn="l" defTabSz="914377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‒"/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Post-Test</a:t>
                      </a:r>
                    </a:p>
                    <a:p>
                      <a:pPr marL="228600" lvl="0" indent="-228600" algn="l" defTabSz="914377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Presentation of Certificates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3824241"/>
                  </a:ext>
                </a:extLst>
              </a:tr>
              <a:tr h="1111127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Evening</a:t>
                      </a:r>
                    </a:p>
                  </a:txBody>
                  <a:tcPr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228600" lvl="0" indent="-228600" algn="l" defTabSz="914377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Teach-Back #1 Preparation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28600" lvl="0" indent="-228600" algn="l" defTabSz="914377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Teach-Back #2 Preparation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152201"/>
                  </a:ext>
                </a:extLst>
              </a:tr>
            </a:tbl>
          </a:graphicData>
        </a:graphic>
      </p:graphicFrame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107E385-1CD4-40B1-B02A-3995DB330B63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1-3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272708-2CB9-4690-8F38-31349211B8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CERT Train-the-Trainer Unit 1: Introduction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CB75AF-1308-4495-BACF-038F9BFC151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1-7</a:t>
            </a:r>
          </a:p>
        </p:txBody>
      </p:sp>
    </p:spTree>
    <p:extLst>
      <p:ext uri="{BB962C8B-B14F-4D97-AF65-F5344CB8AC3E}">
        <p14:creationId xmlns:p14="http://schemas.microsoft.com/office/powerpoint/2010/main" val="193549174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RTPPTTmplt20190319" id="{D722C5DE-2F57-4455-BD5B-B112E512D8C7}" vid="{C04B925E-061A-4622-B6DB-8886051063C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51236126-4666-406a-afa6-f639a8b16c2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376E3E84AB38545A5C10D82214B7788" ma:contentTypeVersion="16" ma:contentTypeDescription="Create a new document." ma:contentTypeScope="" ma:versionID="7817bbdaa719d4bb4d7b71fca7563db7">
  <xsd:schema xmlns:xsd="http://www.w3.org/2001/XMLSchema" xmlns:xs="http://www.w3.org/2001/XMLSchema" xmlns:p="http://schemas.microsoft.com/office/2006/metadata/properties" xmlns:ns3="51236126-4666-406a-afa6-f639a8b16c25" xmlns:ns4="891b0960-fd77-489c-83df-7d2c817cde40" targetNamespace="http://schemas.microsoft.com/office/2006/metadata/properties" ma:root="true" ma:fieldsID="831ba3e69beb7490d72fa86a3105cdf9" ns3:_="" ns4:_="">
    <xsd:import namespace="51236126-4666-406a-afa6-f639a8b16c25"/>
    <xsd:import namespace="891b0960-fd77-489c-83df-7d2c817cde4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  <xsd:element ref="ns3:MediaServiceObjectDetectorVersions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236126-4666-406a-afa6-f639a8b16c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_activity" ma:index="18" nillable="true" ma:displayName="_activity" ma:hidden="true" ma:internalName="_activity">
      <xsd:simpleType>
        <xsd:restriction base="dms:Note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1b0960-fd77-489c-83df-7d2c817cde40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1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92231E3-016F-4B17-AC09-DB5F282D3AC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5DD7AE4-83D3-421C-A1C5-EED6632DACD5}">
  <ds:schemaRefs>
    <ds:schemaRef ds:uri="http://schemas.openxmlformats.org/package/2006/metadata/core-properties"/>
    <ds:schemaRef ds:uri="http://purl.org/dc/elements/1.1/"/>
    <ds:schemaRef ds:uri="http://purl.org/dc/terms/"/>
    <ds:schemaRef ds:uri="http://purl.org/dc/dcmitype/"/>
    <ds:schemaRef ds:uri="http://schemas.microsoft.com/office/2006/documentManagement/types"/>
    <ds:schemaRef ds:uri="891b0960-fd77-489c-83df-7d2c817cde40"/>
    <ds:schemaRef ds:uri="http://www.w3.org/XML/1998/namespace"/>
    <ds:schemaRef ds:uri="http://schemas.microsoft.com/office/infopath/2007/PartnerControls"/>
    <ds:schemaRef ds:uri="51236126-4666-406a-afa6-f639a8b16c25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60035911-79FE-4664-A975-6DD57FB66E5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1236126-4666-406a-afa6-f639a8b16c25"/>
    <ds:schemaRef ds:uri="891b0960-fd77-489c-83df-7d2c817cde4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CERTPPTTmplt</Template>
  <TotalTime>14106</TotalTime>
  <Words>1226</Words>
  <Application>Microsoft Office PowerPoint</Application>
  <PresentationFormat>On-screen Show (4:3)</PresentationFormat>
  <Paragraphs>255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5" baseType="lpstr">
      <vt:lpstr>Arial</vt:lpstr>
      <vt:lpstr>Calibri</vt:lpstr>
      <vt:lpstr>Calibri Light</vt:lpstr>
      <vt:lpstr>Wingdings</vt:lpstr>
      <vt:lpstr>1_Office Theme</vt:lpstr>
      <vt:lpstr>CERT Train-the-Trainer</vt:lpstr>
      <vt:lpstr>Welcome</vt:lpstr>
      <vt:lpstr>Housekeeping</vt:lpstr>
      <vt:lpstr>Introductions</vt:lpstr>
      <vt:lpstr>CERT Instructors</vt:lpstr>
      <vt:lpstr>CERT T-T-T Purpose</vt:lpstr>
      <vt:lpstr>CERT T-T-T Purpose</vt:lpstr>
      <vt:lpstr>Learning Objectives</vt:lpstr>
      <vt:lpstr>Course Agenda</vt:lpstr>
      <vt:lpstr>What was the impetus for CERT?</vt:lpstr>
      <vt:lpstr>CERT Impetus</vt:lpstr>
      <vt:lpstr>How did the CERT Program spread?</vt:lpstr>
      <vt:lpstr>How CERT Spread</vt:lpstr>
      <vt:lpstr>Where is the CERT Program currently housed?</vt:lpstr>
      <vt:lpstr>CERT Program</vt:lpstr>
      <vt:lpstr>What is the purpose of the CERT Program?</vt:lpstr>
      <vt:lpstr>What Do You Think? (Purpose continued)</vt:lpstr>
      <vt:lpstr>What are the key messages and values of the CERT Program?</vt:lpstr>
      <vt:lpstr>CERT Values</vt:lpstr>
      <vt:lpstr>CERT Values (continued)</vt:lpstr>
      <vt:lpstr>How are CERTs deployed?</vt:lpstr>
      <vt:lpstr>CERT Introduction</vt:lpstr>
      <vt:lpstr>CERT Introduction (continued)</vt:lpstr>
      <vt:lpstr>Instructor Responsibilities</vt:lpstr>
      <vt:lpstr>Unit Introduction</vt:lpstr>
      <vt:lpstr>Instructor Guide</vt:lpstr>
      <vt:lpstr>Instructor Guide (continued)</vt:lpstr>
      <vt:lpstr>Reminders</vt:lpstr>
      <vt:lpstr>Participant Manual</vt:lpstr>
      <vt:lpstr>Unit Summary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David Kendall</dc:creator>
  <cp:keywords/>
  <dc:description/>
  <cp:lastModifiedBy>Michael Wilson</cp:lastModifiedBy>
  <cp:revision>956</cp:revision>
  <dcterms:created xsi:type="dcterms:W3CDTF">2019-04-19T15:08:43Z</dcterms:created>
  <dcterms:modified xsi:type="dcterms:W3CDTF">2024-06-08T03:20:44Z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0x010100B376E3E84AB38545A5C10D82214B7788</vt:lpwstr>
  </property>
</Properties>
</file>