
<file path=[Content_Types].xml><?xml version="1.0" encoding="utf-8"?>
<Types xmlns="http://schemas.openxmlformats.org/package/2006/content-types">
  <Default Extension="emf" ContentType="image/x-emf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9" r:id="rId4"/>
  </p:sldMasterIdLst>
  <p:notesMasterIdLst>
    <p:notesMasterId r:id="rId20"/>
  </p:notesMasterIdLst>
  <p:handoutMasterIdLst>
    <p:handoutMasterId r:id="rId21"/>
  </p:handoutMasterIdLst>
  <p:sldIdLst>
    <p:sldId id="443" r:id="rId5"/>
    <p:sldId id="444" r:id="rId6"/>
    <p:sldId id="445" r:id="rId7"/>
    <p:sldId id="446" r:id="rId8"/>
    <p:sldId id="447" r:id="rId9"/>
    <p:sldId id="448" r:id="rId10"/>
    <p:sldId id="625" r:id="rId11"/>
    <p:sldId id="449" r:id="rId12"/>
    <p:sldId id="450" r:id="rId13"/>
    <p:sldId id="451" r:id="rId14"/>
    <p:sldId id="452" r:id="rId15"/>
    <p:sldId id="453" r:id="rId16"/>
    <p:sldId id="454" r:id="rId17"/>
    <p:sldId id="455" r:id="rId18"/>
    <p:sldId id="456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ian Tavares" initials="GT" lastIdx="10" clrIdx="0"/>
  <p:cmAuthor id="2" name="David Kendall" initials="DK" lastIdx="4" clrIdx="1"/>
  <p:cmAuthor id="3" name="David Kendall" initials="DK [2]" lastIdx="1" clrIdx="2"/>
  <p:cmAuthor id="4" name="Cody Luettger" initials="CL" lastIdx="18" clrIdx="3"/>
  <p:cmAuthor id="5" name="Ryan Gibson" initials="RG" lastIdx="7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A4A2"/>
    <a:srgbClr val="448431"/>
    <a:srgbClr val="57AC40"/>
    <a:srgbClr val="5757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1AF8A94-9555-4F11-849F-3E9C1A9191F0}" v="471" dt="2019-07-01T15:46:17.09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19" autoAdjust="0"/>
    <p:restoredTop sz="94296" autoAdjust="0"/>
  </p:normalViewPr>
  <p:slideViewPr>
    <p:cSldViewPr snapToGrid="0">
      <p:cViewPr varScale="1">
        <p:scale>
          <a:sx n="61" d="100"/>
          <a:sy n="61" d="100"/>
        </p:scale>
        <p:origin x="1476" y="6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840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commentAuthors" Target="commentAuthors.xml"/><Relationship Id="rId27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E9AFAD3-F3BD-4395-8F77-9999A3AF0AE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8F1A46B-586F-4CBE-9952-6BEDC60891D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A48505-E7EB-4B8F-BF8D-66EAD648D0DD}" type="datetimeFigureOut">
              <a:rPr lang="en-US" smtClean="0"/>
              <a:t>6/7/2024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ABE23D6-7DAB-4005-B034-4AFEE3EA5A2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F3BB4C-A847-42FD-8740-E25E0B7BB7A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379F10-0CE8-46B5-BCEC-A8D128FCB86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31335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1DCD9C-BAA8-40A1-8D67-F30B1E390576}" type="datetimeFigureOut">
              <a:rPr lang="en-US" smtClean="0"/>
              <a:t>6/7/2024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EA9AD2-15AF-4FFD-AD62-B44A874E55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70593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5B798317-2A00-8449-AF5E-C684A2334AF8}"/>
              </a:ext>
            </a:extLst>
          </p:cNvPr>
          <p:cNvSpPr/>
          <p:nvPr userDrawn="1"/>
        </p:nvSpPr>
        <p:spPr>
          <a:xfrm>
            <a:off x="0" y="-2388"/>
            <a:ext cx="9144000" cy="5514975"/>
          </a:xfrm>
          <a:prstGeom prst="rect">
            <a:avLst/>
          </a:prstGeom>
          <a:solidFill>
            <a:srgbClr val="448431"/>
          </a:solidFill>
          <a:ln>
            <a:solidFill>
              <a:srgbClr val="57AC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5E2048F-5A58-44FC-BB6B-8004B92565B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92822" y="1122365"/>
            <a:ext cx="8558357" cy="1220787"/>
          </a:xfrm>
        </p:spPr>
        <p:txBody>
          <a:bodyPr anchor="b">
            <a:normAutofit/>
          </a:bodyPr>
          <a:lstStyle>
            <a:lvl1pPr algn="ctr">
              <a:defRPr sz="50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50CA1CA-D78F-4D29-A112-7E5632AB27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" y="5934456"/>
            <a:ext cx="1283061" cy="731520"/>
          </a:xfrm>
          <a:prstGeom prst="rect">
            <a:avLst/>
          </a:prstGeom>
        </p:spPr>
      </p:pic>
      <p:pic>
        <p:nvPicPr>
          <p:cNvPr id="16" name="Picture 15" descr="A close up of a sign&#10;&#10;Description generated with high confidence">
            <a:extLst>
              <a:ext uri="{FF2B5EF4-FFF2-40B4-BE49-F238E27FC236}">
                <a16:creationId xmlns:a16="http://schemas.microsoft.com/office/drawing/2014/main" id="{A0A1B6DC-BDE1-4350-A720-0DFEEA72163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7098" y="5934456"/>
            <a:ext cx="2058831" cy="73152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03E9F0F-99E4-C14C-B639-1D491C8CFF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14400" y="3672843"/>
            <a:ext cx="8229600" cy="1853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1951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F539D94-4197-BC46-9155-385FF6D31FCE}"/>
              </a:ext>
            </a:extLst>
          </p:cNvPr>
          <p:cNvSpPr/>
          <p:nvPr userDrawn="1"/>
        </p:nvSpPr>
        <p:spPr>
          <a:xfrm>
            <a:off x="0" y="-2388"/>
            <a:ext cx="9144000" cy="5514975"/>
          </a:xfrm>
          <a:prstGeom prst="rect">
            <a:avLst/>
          </a:prstGeom>
          <a:solidFill>
            <a:srgbClr val="448431"/>
          </a:solidFill>
          <a:ln>
            <a:solidFill>
              <a:srgbClr val="57AC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50CA1CA-D78F-4D29-A112-7E5632AB27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" y="5934456"/>
            <a:ext cx="1283061" cy="731520"/>
          </a:xfrm>
          <a:prstGeom prst="rect">
            <a:avLst/>
          </a:prstGeom>
        </p:spPr>
      </p:pic>
      <p:pic>
        <p:nvPicPr>
          <p:cNvPr id="16" name="Picture 15" descr="A close up of a sign&#10;&#10;Description generated with high confidence">
            <a:extLst>
              <a:ext uri="{FF2B5EF4-FFF2-40B4-BE49-F238E27FC236}">
                <a16:creationId xmlns:a16="http://schemas.microsoft.com/office/drawing/2014/main" id="{A0A1B6DC-BDE1-4350-A720-0DFEEA72163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7098" y="5934456"/>
            <a:ext cx="2058831" cy="731520"/>
          </a:xfrm>
          <a:prstGeom prst="rect">
            <a:avLst/>
          </a:prstGeo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BB55A5C-60F8-44DB-948C-104DD56B3B6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580055"/>
            <a:ext cx="9144000" cy="897140"/>
          </a:xfrm>
        </p:spPr>
        <p:txBody>
          <a:bodyPr anchor="ctr">
            <a:normAutofit/>
          </a:bodyPr>
          <a:lstStyle>
            <a:lvl1pPr marL="0" indent="0" algn="ctr">
              <a:buNone/>
              <a:defRPr sz="5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EB4A5DE-FE85-4060-831F-4535EBE301E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0" y="2476500"/>
            <a:ext cx="9144000" cy="725488"/>
          </a:xfrm>
        </p:spPr>
        <p:txBody>
          <a:bodyPr anchor="ctr">
            <a:normAutofit/>
          </a:bodyPr>
          <a:lstStyle>
            <a:lvl1pPr marL="0" indent="0" algn="ctr">
              <a:buNone/>
              <a:defRPr sz="3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err="1"/>
              <a:t>SubTitle</a:t>
            </a:r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75555B0-A33B-344A-8A74-B064735A23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14400" y="3672843"/>
            <a:ext cx="8229600" cy="185318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87012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n-Bulleted Intro Text w/P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62063FCA-FF6B-414C-AFC6-E9E0F3F34019}"/>
              </a:ext>
            </a:extLst>
          </p:cNvPr>
          <p:cNvSpPr/>
          <p:nvPr userDrawn="1"/>
        </p:nvSpPr>
        <p:spPr>
          <a:xfrm>
            <a:off x="0" y="4"/>
            <a:ext cx="9144000" cy="1521225"/>
          </a:xfrm>
          <a:prstGeom prst="rect">
            <a:avLst/>
          </a:prstGeom>
          <a:solidFill>
            <a:srgbClr val="448431"/>
          </a:solidFill>
          <a:ln>
            <a:solidFill>
              <a:srgbClr val="57AC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6F8E6B9B-087E-2143-9849-2D5E8DB8CE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26479" y="887762"/>
            <a:ext cx="3017519" cy="64340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364701-2FEA-435F-9BFD-168F5E88AA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142" y="1521229"/>
            <a:ext cx="8529600" cy="478114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783" indent="-228594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2971" indent="-228594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‒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160" indent="-228594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spcBef>
                <a:spcPts val="600"/>
              </a:spcBef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object 3">
            <a:extLst>
              <a:ext uri="{FF2B5EF4-FFF2-40B4-BE49-F238E27FC236}">
                <a16:creationId xmlns:a16="http://schemas.microsoft.com/office/drawing/2014/main" id="{6CEA5E0C-2930-407C-8443-CB06853E723E}"/>
              </a:ext>
            </a:extLst>
          </p:cNvPr>
          <p:cNvSpPr/>
          <p:nvPr userDrawn="1"/>
        </p:nvSpPr>
        <p:spPr>
          <a:xfrm>
            <a:off x="1429788" y="6256657"/>
            <a:ext cx="7714211" cy="45719"/>
          </a:xfrm>
          <a:custGeom>
            <a:avLst/>
            <a:gdLst/>
            <a:ahLst/>
            <a:cxnLst/>
            <a:rect l="l" t="t" r="r" b="b"/>
            <a:pathLst>
              <a:path w="7725409">
                <a:moveTo>
                  <a:pt x="0" y="0"/>
                </a:moveTo>
                <a:lnTo>
                  <a:pt x="7725156" y="0"/>
                </a:lnTo>
              </a:path>
            </a:pathLst>
          </a:custGeom>
          <a:ln w="25908">
            <a:solidFill>
              <a:srgbClr val="57AC40"/>
            </a:solidFill>
          </a:ln>
        </p:spPr>
        <p:txBody>
          <a:bodyPr wrap="square" lIns="0" tIns="0" rIns="0" bIns="0" rtlCol="0"/>
          <a:lstStyle/>
          <a:p>
            <a:endParaRPr sz="18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D67DC53-72A8-46A8-920D-BF4A8C1FD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" y="5934456"/>
            <a:ext cx="1283061" cy="731520"/>
          </a:xfrm>
          <a:prstGeom prst="rect">
            <a:avLst/>
          </a:prstGeom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3AE9D370-B5BD-4A01-BD93-E3AF2518AE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142" y="320678"/>
            <a:ext cx="5806851" cy="1017672"/>
          </a:xfrm>
        </p:spPr>
        <p:txBody>
          <a:bodyPr>
            <a:normAutofit/>
          </a:bodyPr>
          <a:lstStyle>
            <a:lvl1pPr>
              <a:defRPr sz="4000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8" name="Text Placeholder 14">
            <a:extLst>
              <a:ext uri="{FF2B5EF4-FFF2-40B4-BE49-F238E27FC236}">
                <a16:creationId xmlns:a16="http://schemas.microsoft.com/office/drawing/2014/main" id="{B35CCE95-468E-442E-9ED0-F1EDC09F417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429787" y="6385716"/>
            <a:ext cx="4438997" cy="303212"/>
          </a:xfrm>
        </p:spPr>
        <p:txBody>
          <a:bodyPr anchor="ctr">
            <a:noAutofit/>
          </a:bodyPr>
          <a:lstStyle>
            <a:lvl1pPr marL="0" indent="0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CERT Basic Training Unit #: Unit Name</a:t>
            </a:r>
            <a:endParaRPr lang="en-US" dirty="0"/>
          </a:p>
        </p:txBody>
      </p:sp>
      <p:sp>
        <p:nvSpPr>
          <p:cNvPr id="19" name="Text Placeholder 14">
            <a:extLst>
              <a:ext uri="{FF2B5EF4-FFF2-40B4-BE49-F238E27FC236}">
                <a16:creationId xmlns:a16="http://schemas.microsoft.com/office/drawing/2014/main" id="{C8A4DFD6-6B8A-4783-B624-3D851DA8A11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32567" y="6385716"/>
            <a:ext cx="1803862" cy="303212"/>
          </a:xfrm>
        </p:spPr>
        <p:txBody>
          <a:bodyPr anchor="ctr">
            <a:noAutofit/>
          </a:bodyPr>
          <a:lstStyle>
            <a:lvl1pPr marL="0" indent="0" algn="r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#-Unit #</a:t>
            </a:r>
            <a:endParaRPr lang="en-US" dirty="0"/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16C3AFA8-CF49-4D54-9168-38931552E69B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7789025" y="5881860"/>
            <a:ext cx="1022409" cy="355600"/>
          </a:xfrm>
          <a:ln>
            <a:solidFill>
              <a:srgbClr val="575757"/>
            </a:solidFill>
          </a:ln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PM-123</a:t>
            </a:r>
          </a:p>
        </p:txBody>
      </p:sp>
    </p:spTree>
    <p:extLst>
      <p:ext uri="{BB962C8B-B14F-4D97-AF65-F5344CB8AC3E}">
        <p14:creationId xmlns:p14="http://schemas.microsoft.com/office/powerpoint/2010/main" val="527909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ed List w/P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51E3CCF-F684-6F44-9548-B0371F224676}"/>
              </a:ext>
            </a:extLst>
          </p:cNvPr>
          <p:cNvSpPr/>
          <p:nvPr userDrawn="1"/>
        </p:nvSpPr>
        <p:spPr>
          <a:xfrm>
            <a:off x="0" y="4"/>
            <a:ext cx="9144000" cy="1521225"/>
          </a:xfrm>
          <a:prstGeom prst="rect">
            <a:avLst/>
          </a:prstGeom>
          <a:solidFill>
            <a:srgbClr val="448431"/>
          </a:solidFill>
          <a:ln>
            <a:solidFill>
              <a:srgbClr val="57AC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181EF215-24B5-9C4A-8955-A28E205B87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26479" y="887762"/>
            <a:ext cx="3017519" cy="64340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364701-2FEA-435F-9BFD-168F5E88AA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142" y="1521229"/>
            <a:ext cx="8512974" cy="4781145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600"/>
              </a:spcBef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783" indent="-228594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‒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2971" indent="-228594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spcBef>
                <a:spcPts val="600"/>
              </a:spcBef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spcBef>
                <a:spcPts val="600"/>
              </a:spcBef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object 3">
            <a:extLst>
              <a:ext uri="{FF2B5EF4-FFF2-40B4-BE49-F238E27FC236}">
                <a16:creationId xmlns:a16="http://schemas.microsoft.com/office/drawing/2014/main" id="{6CEA5E0C-2930-407C-8443-CB06853E723E}"/>
              </a:ext>
            </a:extLst>
          </p:cNvPr>
          <p:cNvSpPr/>
          <p:nvPr userDrawn="1"/>
        </p:nvSpPr>
        <p:spPr>
          <a:xfrm>
            <a:off x="1429788" y="6256657"/>
            <a:ext cx="7714211" cy="45719"/>
          </a:xfrm>
          <a:custGeom>
            <a:avLst/>
            <a:gdLst/>
            <a:ahLst/>
            <a:cxnLst/>
            <a:rect l="l" t="t" r="r" b="b"/>
            <a:pathLst>
              <a:path w="7725409">
                <a:moveTo>
                  <a:pt x="0" y="0"/>
                </a:moveTo>
                <a:lnTo>
                  <a:pt x="7725156" y="0"/>
                </a:lnTo>
              </a:path>
            </a:pathLst>
          </a:custGeom>
          <a:ln w="25908">
            <a:solidFill>
              <a:srgbClr val="57AC40"/>
            </a:solidFill>
          </a:ln>
        </p:spPr>
        <p:txBody>
          <a:bodyPr wrap="square" lIns="0" tIns="0" rIns="0" bIns="0" rtlCol="0"/>
          <a:lstStyle/>
          <a:p>
            <a:endParaRPr sz="18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D67DC53-72A8-46A8-920D-BF4A8C1FD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" y="5934456"/>
            <a:ext cx="1283061" cy="731520"/>
          </a:xfrm>
          <a:prstGeom prst="rect">
            <a:avLst/>
          </a:prstGeom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4E358483-0701-4610-B7F8-1CDC93B7D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142" y="320678"/>
            <a:ext cx="5806851" cy="1017672"/>
          </a:xfrm>
        </p:spPr>
        <p:txBody>
          <a:bodyPr>
            <a:normAutofit/>
          </a:bodyPr>
          <a:lstStyle>
            <a:lvl1pPr>
              <a:defRPr sz="4000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 Placeholder 14">
            <a:extLst>
              <a:ext uri="{FF2B5EF4-FFF2-40B4-BE49-F238E27FC236}">
                <a16:creationId xmlns:a16="http://schemas.microsoft.com/office/drawing/2014/main" id="{2AFC4B6C-E56F-45A2-B987-2706EF4469D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429787" y="6385716"/>
            <a:ext cx="4438997" cy="303212"/>
          </a:xfrm>
        </p:spPr>
        <p:txBody>
          <a:bodyPr anchor="ctr">
            <a:noAutofit/>
          </a:bodyPr>
          <a:lstStyle>
            <a:lvl1pPr marL="0" indent="0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CERT Basic Training Unit #: Unit Name</a:t>
            </a:r>
            <a:endParaRPr lang="en-US" dirty="0"/>
          </a:p>
        </p:txBody>
      </p:sp>
      <p:sp>
        <p:nvSpPr>
          <p:cNvPr id="17" name="Text Placeholder 14">
            <a:extLst>
              <a:ext uri="{FF2B5EF4-FFF2-40B4-BE49-F238E27FC236}">
                <a16:creationId xmlns:a16="http://schemas.microsoft.com/office/drawing/2014/main" id="{01D02937-E059-4923-A2A9-5058038E867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32567" y="6385716"/>
            <a:ext cx="1803862" cy="303212"/>
          </a:xfrm>
        </p:spPr>
        <p:txBody>
          <a:bodyPr anchor="ctr">
            <a:noAutofit/>
          </a:bodyPr>
          <a:lstStyle>
            <a:lvl1pPr marL="0" indent="0" algn="r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#-Unit #</a:t>
            </a:r>
            <a:endParaRPr lang="en-US" dirty="0"/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30D271F4-3E44-4C14-8C4E-2D0D7A3B4513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7789025" y="5881860"/>
            <a:ext cx="1022409" cy="355600"/>
          </a:xfrm>
          <a:ln>
            <a:solidFill>
              <a:srgbClr val="575757"/>
            </a:solidFill>
          </a:ln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PM-123</a:t>
            </a:r>
          </a:p>
        </p:txBody>
      </p:sp>
    </p:spTree>
    <p:extLst>
      <p:ext uri="{BB962C8B-B14F-4D97-AF65-F5344CB8AC3E}">
        <p14:creationId xmlns:p14="http://schemas.microsoft.com/office/powerpoint/2010/main" val="2059730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bered List w/P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62F0244-A687-D54A-BB1E-2E4234E7EF03}"/>
              </a:ext>
            </a:extLst>
          </p:cNvPr>
          <p:cNvSpPr/>
          <p:nvPr userDrawn="1"/>
        </p:nvSpPr>
        <p:spPr>
          <a:xfrm>
            <a:off x="0" y="4"/>
            <a:ext cx="9144000" cy="1521225"/>
          </a:xfrm>
          <a:prstGeom prst="rect">
            <a:avLst/>
          </a:prstGeom>
          <a:solidFill>
            <a:srgbClr val="448431"/>
          </a:solidFill>
          <a:ln>
            <a:solidFill>
              <a:srgbClr val="57AC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4F276CAC-5A65-5A46-9F2D-12BAE33AD7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26479" y="887762"/>
            <a:ext cx="3017519" cy="64340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364701-2FEA-435F-9BFD-168F5E88AA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142" y="1521229"/>
            <a:ext cx="8529600" cy="4781145"/>
          </a:xfrm>
        </p:spPr>
        <p:txBody>
          <a:bodyPr>
            <a:normAutofit/>
          </a:bodyPr>
          <a:lstStyle>
            <a:lvl1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783" indent="-228594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‒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2971" indent="-228594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spcBef>
                <a:spcPts val="600"/>
              </a:spcBef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spcBef>
                <a:spcPts val="600"/>
              </a:spcBef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object 3">
            <a:extLst>
              <a:ext uri="{FF2B5EF4-FFF2-40B4-BE49-F238E27FC236}">
                <a16:creationId xmlns:a16="http://schemas.microsoft.com/office/drawing/2014/main" id="{6CEA5E0C-2930-407C-8443-CB06853E723E}"/>
              </a:ext>
            </a:extLst>
          </p:cNvPr>
          <p:cNvSpPr/>
          <p:nvPr userDrawn="1"/>
        </p:nvSpPr>
        <p:spPr>
          <a:xfrm>
            <a:off x="1429788" y="6256657"/>
            <a:ext cx="7714211" cy="45719"/>
          </a:xfrm>
          <a:custGeom>
            <a:avLst/>
            <a:gdLst/>
            <a:ahLst/>
            <a:cxnLst/>
            <a:rect l="l" t="t" r="r" b="b"/>
            <a:pathLst>
              <a:path w="7725409">
                <a:moveTo>
                  <a:pt x="0" y="0"/>
                </a:moveTo>
                <a:lnTo>
                  <a:pt x="7725156" y="0"/>
                </a:lnTo>
              </a:path>
            </a:pathLst>
          </a:custGeom>
          <a:ln w="25908">
            <a:solidFill>
              <a:srgbClr val="57AC40"/>
            </a:solidFill>
          </a:ln>
        </p:spPr>
        <p:txBody>
          <a:bodyPr wrap="square" lIns="0" tIns="0" rIns="0" bIns="0" rtlCol="0"/>
          <a:lstStyle/>
          <a:p>
            <a:endParaRPr sz="18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D67DC53-72A8-46A8-920D-BF4A8C1FD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" y="5934456"/>
            <a:ext cx="1283061" cy="731520"/>
          </a:xfrm>
          <a:prstGeom prst="rect">
            <a:avLst/>
          </a:prstGeom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3881DF7E-501B-4BCA-95FE-16FA92C066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142" y="320678"/>
            <a:ext cx="5806851" cy="1017672"/>
          </a:xfrm>
        </p:spPr>
        <p:txBody>
          <a:bodyPr>
            <a:normAutofit/>
          </a:bodyPr>
          <a:lstStyle>
            <a:lvl1pPr>
              <a:defRPr sz="4000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8" name="Text Placeholder 14">
            <a:extLst>
              <a:ext uri="{FF2B5EF4-FFF2-40B4-BE49-F238E27FC236}">
                <a16:creationId xmlns:a16="http://schemas.microsoft.com/office/drawing/2014/main" id="{64889971-C6D0-48C5-8EB8-09A4DABBFE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429787" y="6385716"/>
            <a:ext cx="4438997" cy="303212"/>
          </a:xfrm>
        </p:spPr>
        <p:txBody>
          <a:bodyPr anchor="ctr">
            <a:noAutofit/>
          </a:bodyPr>
          <a:lstStyle>
            <a:lvl1pPr marL="0" indent="0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CERT Basic Training Unit #: Unit Name</a:t>
            </a:r>
            <a:endParaRPr lang="en-US" dirty="0"/>
          </a:p>
        </p:txBody>
      </p:sp>
      <p:sp>
        <p:nvSpPr>
          <p:cNvPr id="19" name="Text Placeholder 14">
            <a:extLst>
              <a:ext uri="{FF2B5EF4-FFF2-40B4-BE49-F238E27FC236}">
                <a16:creationId xmlns:a16="http://schemas.microsoft.com/office/drawing/2014/main" id="{24B06ED1-1B06-44B7-8461-057F53E1881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32567" y="6385716"/>
            <a:ext cx="1803862" cy="303212"/>
          </a:xfrm>
        </p:spPr>
        <p:txBody>
          <a:bodyPr anchor="ctr">
            <a:noAutofit/>
          </a:bodyPr>
          <a:lstStyle>
            <a:lvl1pPr marL="0" indent="0" algn="r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#-Unit #</a:t>
            </a:r>
            <a:endParaRPr lang="en-US" dirty="0"/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1F77CCBE-2056-4A6A-AADD-907E6B311EBC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7789025" y="5881860"/>
            <a:ext cx="1022409" cy="355600"/>
          </a:xfrm>
          <a:ln>
            <a:solidFill>
              <a:srgbClr val="575757"/>
            </a:solidFill>
          </a:ln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PM-123</a:t>
            </a:r>
          </a:p>
        </p:txBody>
      </p:sp>
    </p:spTree>
    <p:extLst>
      <p:ext uri="{BB962C8B-B14F-4D97-AF65-F5344CB8AC3E}">
        <p14:creationId xmlns:p14="http://schemas.microsoft.com/office/powerpoint/2010/main" val="548881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Bulleted List w/P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7E5E404F-0420-6F41-A191-6188F8F1FDDD}"/>
              </a:ext>
            </a:extLst>
          </p:cNvPr>
          <p:cNvSpPr/>
          <p:nvPr userDrawn="1"/>
        </p:nvSpPr>
        <p:spPr>
          <a:xfrm>
            <a:off x="0" y="4"/>
            <a:ext cx="9144000" cy="1521225"/>
          </a:xfrm>
          <a:prstGeom prst="rect">
            <a:avLst/>
          </a:prstGeom>
          <a:solidFill>
            <a:srgbClr val="448431"/>
          </a:solidFill>
          <a:ln>
            <a:solidFill>
              <a:srgbClr val="57AC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432AAE82-BB1D-914B-A28A-653ED4F1F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26479" y="887762"/>
            <a:ext cx="3017519" cy="64340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364701-2FEA-435F-9BFD-168F5E88AA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142" y="1521229"/>
            <a:ext cx="4142622" cy="4758287"/>
          </a:xfrm>
        </p:spPr>
        <p:txBody>
          <a:bodyPr>
            <a:normAutofit/>
          </a:bodyPr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783" indent="-228594">
              <a:buFont typeface="Arial" panose="020B0604020202020204" pitchFamily="34" charset="0"/>
              <a:buChar char="‒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2971" indent="-228594">
              <a:buFont typeface="Wingdings" panose="05000000000000000000" pitchFamily="2" charset="2"/>
              <a:buChar char="§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object 3">
            <a:extLst>
              <a:ext uri="{FF2B5EF4-FFF2-40B4-BE49-F238E27FC236}">
                <a16:creationId xmlns:a16="http://schemas.microsoft.com/office/drawing/2014/main" id="{6CEA5E0C-2930-407C-8443-CB06853E723E}"/>
              </a:ext>
            </a:extLst>
          </p:cNvPr>
          <p:cNvSpPr/>
          <p:nvPr userDrawn="1"/>
        </p:nvSpPr>
        <p:spPr>
          <a:xfrm>
            <a:off x="1429788" y="6256657"/>
            <a:ext cx="7714211" cy="45719"/>
          </a:xfrm>
          <a:custGeom>
            <a:avLst/>
            <a:gdLst/>
            <a:ahLst/>
            <a:cxnLst/>
            <a:rect l="l" t="t" r="r" b="b"/>
            <a:pathLst>
              <a:path w="7725409">
                <a:moveTo>
                  <a:pt x="0" y="0"/>
                </a:moveTo>
                <a:lnTo>
                  <a:pt x="7725156" y="0"/>
                </a:lnTo>
              </a:path>
            </a:pathLst>
          </a:custGeom>
          <a:ln w="25908">
            <a:solidFill>
              <a:srgbClr val="57AC40"/>
            </a:solidFill>
          </a:ln>
        </p:spPr>
        <p:txBody>
          <a:bodyPr wrap="square" lIns="0" tIns="0" rIns="0" bIns="0" rtlCol="0"/>
          <a:lstStyle/>
          <a:p>
            <a:endParaRPr sz="18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D67DC53-72A8-46A8-920D-BF4A8C1FD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" y="5934456"/>
            <a:ext cx="1283061" cy="731520"/>
          </a:xfrm>
          <a:prstGeom prst="rect">
            <a:avLst/>
          </a:prstGeom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7DD0A62F-ADCE-4FEB-9CDF-E85D05BB3432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572000" y="1521229"/>
            <a:ext cx="4256858" cy="4758287"/>
          </a:xfrm>
        </p:spPr>
        <p:txBody>
          <a:bodyPr>
            <a:normAutofit/>
          </a:bodyPr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783" indent="-228594">
              <a:buFont typeface="Arial" panose="020B0604020202020204" pitchFamily="34" charset="0"/>
              <a:buChar char="‒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2971" indent="-228594">
              <a:buFont typeface="Wingdings" panose="05000000000000000000" pitchFamily="2" charset="2"/>
              <a:buChar char="§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F98828DD-31C9-4C41-AB97-0D5A474AF7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142" y="320678"/>
            <a:ext cx="5806851" cy="1017672"/>
          </a:xfrm>
        </p:spPr>
        <p:txBody>
          <a:bodyPr>
            <a:normAutofit/>
          </a:bodyPr>
          <a:lstStyle>
            <a:lvl1pPr>
              <a:defRPr sz="4000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9" name="Text Placeholder 14">
            <a:extLst>
              <a:ext uri="{FF2B5EF4-FFF2-40B4-BE49-F238E27FC236}">
                <a16:creationId xmlns:a16="http://schemas.microsoft.com/office/drawing/2014/main" id="{53AEF4AA-E762-4CCB-8C4A-9592823B5FD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030095" y="5824699"/>
            <a:ext cx="798763" cy="303212"/>
          </a:xfrm>
        </p:spPr>
        <p:txBody>
          <a:bodyPr anchor="ctr">
            <a:noAutofit/>
          </a:bodyPr>
          <a:lstStyle>
            <a:lvl1pPr marL="0" indent="0" algn="ctr">
              <a:buNone/>
              <a:defRPr sz="1200" b="1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PM 123</a:t>
            </a:r>
            <a:endParaRPr lang="en-US" dirty="0"/>
          </a:p>
        </p:txBody>
      </p:sp>
      <p:sp>
        <p:nvSpPr>
          <p:cNvPr id="20" name="Text Placeholder 14">
            <a:extLst>
              <a:ext uri="{FF2B5EF4-FFF2-40B4-BE49-F238E27FC236}">
                <a16:creationId xmlns:a16="http://schemas.microsoft.com/office/drawing/2014/main" id="{01CC6E1A-3A1D-4D97-9209-75A5CE8341D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429787" y="6385716"/>
            <a:ext cx="4438997" cy="303212"/>
          </a:xfrm>
        </p:spPr>
        <p:txBody>
          <a:bodyPr anchor="ctr">
            <a:noAutofit/>
          </a:bodyPr>
          <a:lstStyle>
            <a:lvl1pPr marL="0" indent="0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CERT Basic Training Unit #: Unit Name</a:t>
            </a:r>
            <a:endParaRPr lang="en-US" dirty="0"/>
          </a:p>
        </p:txBody>
      </p:sp>
      <p:sp>
        <p:nvSpPr>
          <p:cNvPr id="21" name="Text Placeholder 14">
            <a:extLst>
              <a:ext uri="{FF2B5EF4-FFF2-40B4-BE49-F238E27FC236}">
                <a16:creationId xmlns:a16="http://schemas.microsoft.com/office/drawing/2014/main" id="{7D4EAC7A-29D8-42A5-A75B-CEE1CDA8A47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32567" y="6385716"/>
            <a:ext cx="1803862" cy="303212"/>
          </a:xfrm>
        </p:spPr>
        <p:txBody>
          <a:bodyPr anchor="ctr">
            <a:noAutofit/>
          </a:bodyPr>
          <a:lstStyle>
            <a:lvl1pPr marL="0" indent="0" algn="r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#-Unit #</a:t>
            </a:r>
            <a:endParaRPr lang="en-US" dirty="0"/>
          </a:p>
        </p:txBody>
      </p:sp>
      <p:sp>
        <p:nvSpPr>
          <p:cNvPr id="17" name="Content Placeholder 3">
            <a:extLst>
              <a:ext uri="{FF2B5EF4-FFF2-40B4-BE49-F238E27FC236}">
                <a16:creationId xmlns:a16="http://schemas.microsoft.com/office/drawing/2014/main" id="{579F7116-2CE5-4A1C-9C55-E527BC72118A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7789025" y="5881860"/>
            <a:ext cx="1022409" cy="355600"/>
          </a:xfrm>
          <a:ln>
            <a:solidFill>
              <a:srgbClr val="575757"/>
            </a:solidFill>
          </a:ln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PM-123</a:t>
            </a:r>
          </a:p>
        </p:txBody>
      </p:sp>
    </p:spTree>
    <p:extLst>
      <p:ext uri="{BB962C8B-B14F-4D97-AF65-F5344CB8AC3E}">
        <p14:creationId xmlns:p14="http://schemas.microsoft.com/office/powerpoint/2010/main" val="3528500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777C4DE-535A-48A8-B070-52576141C1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Slide Master w/ PM Box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480034-040C-4A73-B481-BC4B843FA1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4842F2-B8CF-4FBB-92F0-1AC6DDF394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1F69BD-0B0C-4866-A0B7-9C9DC31A51B0}" type="datetimeFigureOut">
              <a:rPr lang="en-US" smtClean="0"/>
              <a:t>6/7/2024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EF5D1E-236B-4794-BD1C-A348F44003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CFCAED-1C23-4596-B207-CC261274F5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860692-8B36-4761-9A7C-D6FD3AE4FB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6814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5"/>
          <p:cNvSpPr>
            <a:spLocks noGrp="1"/>
          </p:cNvSpPr>
          <p:nvPr>
            <p:ph type="title"/>
          </p:nvPr>
        </p:nvSpPr>
        <p:spPr>
          <a:xfrm>
            <a:off x="27708" y="2178296"/>
            <a:ext cx="9079345" cy="1325563"/>
          </a:xfrm>
        </p:spPr>
        <p:txBody>
          <a:bodyPr/>
          <a:lstStyle/>
          <a:p>
            <a:pPr lvl="0" algn="ctr">
              <a:spcBef>
                <a:spcPts val="1000"/>
              </a:spcBef>
            </a:pPr>
            <a:r>
              <a:rPr lang="en-US" sz="3400" b="1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Unit 10: CERT Basic Training Unit 6 Review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99B5A3-DC96-4EB8-BA08-90B8AF5DC0A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0" y="1626754"/>
            <a:ext cx="9144000" cy="725488"/>
          </a:xfrm>
        </p:spPr>
        <p:txBody>
          <a:bodyPr>
            <a:noAutofit/>
          </a:bodyPr>
          <a:lstStyle/>
          <a:p>
            <a:pPr lvl="0" defTabSz="914400">
              <a:lnSpc>
                <a:spcPct val="100000"/>
              </a:lnSpc>
              <a:spcBef>
                <a:spcPts val="0"/>
              </a:spcBef>
            </a:pPr>
            <a:r>
              <a:rPr lang="en-US" sz="5000" dirty="0">
                <a:solidFill>
                  <a:prstClr val="white"/>
                </a:solidFill>
              </a:rPr>
              <a:t>CERT</a:t>
            </a:r>
            <a:r>
              <a:rPr lang="en-US" sz="5000" b="0" dirty="0">
                <a:solidFill>
                  <a:prstClr val="black"/>
                </a:solidFill>
                <a:latin typeface="Calibri" panose="020F0502020204030204"/>
                <a:cs typeface="+mn-cs"/>
              </a:rPr>
              <a:t> </a:t>
            </a:r>
            <a:r>
              <a:rPr lang="en-US" sz="5000" dirty="0">
                <a:solidFill>
                  <a:prstClr val="white"/>
                </a:solidFill>
              </a:rPr>
              <a:t>Train-the-Trainer</a:t>
            </a:r>
          </a:p>
        </p:txBody>
      </p:sp>
    </p:spTree>
    <p:extLst>
      <p:ext uri="{BB962C8B-B14F-4D97-AF65-F5344CB8AC3E}">
        <p14:creationId xmlns:p14="http://schemas.microsoft.com/office/powerpoint/2010/main" val="35691590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AD3CC54-2841-49FF-AADF-4A3A836020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Hands-on Activities</a:t>
            </a:r>
            <a:r>
              <a:rPr lang="en-US" sz="800" dirty="0"/>
              <a:t> </a:t>
            </a:r>
            <a:r>
              <a:rPr lang="en-US" sz="800" dirty="0">
                <a:solidFill>
                  <a:srgbClr val="448431"/>
                </a:solidFill>
              </a:rPr>
              <a:t>(Unit 10)</a:t>
            </a:r>
            <a:endParaRPr lang="en-US" dirty="0">
              <a:solidFill>
                <a:srgbClr val="448431"/>
              </a:solidFill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683626B-862E-4032-AB0D-D6B6A0E55E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Suppressing Small Fires</a:t>
            </a:r>
          </a:p>
        </p:txBody>
      </p:sp>
      <p:pic>
        <p:nvPicPr>
          <p:cNvPr id="7" name="Picture 6" descr="Photo of CERT responders standing in a road watching one of them using a fire extinguisher.">
            <a:extLst>
              <a:ext uri="{FF2B5EF4-FFF2-40B4-BE49-F238E27FC236}">
                <a16:creationId xmlns:a16="http://schemas.microsoft.com/office/drawing/2014/main" id="{6F82AF88-1AA9-4570-9401-C0C15D7BC4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7235" y="2311601"/>
            <a:ext cx="4828788" cy="3200400"/>
          </a:xfrm>
          <a:prstGeom prst="rect">
            <a:avLst/>
          </a:prstGeom>
        </p:spPr>
      </p:pic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C986C47-7055-457D-9571-85F4EDF6975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10-3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9F3DBC-6A71-4735-BCC3-14475A74FD9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CERT Train-the-Trainer Unit 10: Basic Training Unit 6 Review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0F03EB-30B7-4E9E-86B0-92233903D1F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10-9</a:t>
            </a:r>
          </a:p>
        </p:txBody>
      </p:sp>
    </p:spTree>
    <p:extLst>
      <p:ext uri="{BB962C8B-B14F-4D97-AF65-F5344CB8AC3E}">
        <p14:creationId xmlns:p14="http://schemas.microsoft.com/office/powerpoint/2010/main" val="6484758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CB993CF-72D4-43F6-9C43-26A43AFFD1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Tips for Teaching Unit </a:t>
            </a:r>
            <a:r>
              <a:rPr lang="en-US" sz="1050" dirty="0">
                <a:solidFill>
                  <a:srgbClr val="448431"/>
                </a:solidFill>
              </a:rPr>
              <a:t>6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FBFA19B-89C8-4AE9-92DF-00A9B8DFDB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 prepared to answer “what if” questions</a:t>
            </a:r>
          </a:p>
          <a:p>
            <a:r>
              <a:rPr lang="en-US" dirty="0"/>
              <a:t>Emphasize role of CERT volunteers</a:t>
            </a:r>
          </a:p>
          <a:p>
            <a:r>
              <a:rPr lang="en-US" dirty="0"/>
              <a:t>Highlight importance of buddy system</a:t>
            </a:r>
          </a:p>
          <a:p>
            <a:pPr lvl="1"/>
            <a:r>
              <a:rPr lang="en-US" dirty="0"/>
              <a:t>Demonstrate how to work together as a team</a:t>
            </a:r>
          </a:p>
          <a:p>
            <a:r>
              <a:rPr lang="en-US" dirty="0"/>
              <a:t>Emphasize importance of PPE</a:t>
            </a:r>
          </a:p>
          <a:p>
            <a:pPr lvl="1"/>
            <a:r>
              <a:rPr lang="en-US" dirty="0"/>
              <a:t>Tell participants to follow PPE guidelines as specified by local jurisdiction</a:t>
            </a:r>
          </a:p>
          <a:p>
            <a:pPr lvl="1"/>
            <a:r>
              <a:rPr lang="en-US" dirty="0"/>
              <a:t>Wear PPE as part of all demonstrations and activities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7FC856F-78B2-4C2E-889A-4AC0768152C8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10-4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25A960-B625-4B5C-BB6A-B91C5152D02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CERT Train-the-Trainer Unit 10: Basic Training Unit 6 Review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8C8519D-47A1-48EF-9375-B97AFE77AE3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10-10</a:t>
            </a:r>
          </a:p>
        </p:txBody>
      </p:sp>
    </p:spTree>
    <p:extLst>
      <p:ext uri="{BB962C8B-B14F-4D97-AF65-F5344CB8AC3E}">
        <p14:creationId xmlns:p14="http://schemas.microsoft.com/office/powerpoint/2010/main" val="4682441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BDD7A4C-6254-4D01-A955-700FB1DB6A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Tips </a:t>
            </a:r>
            <a:r>
              <a:rPr lang="en-US" sz="800" dirty="0">
                <a:solidFill>
                  <a:srgbClr val="448431"/>
                </a:solidFill>
              </a:rPr>
              <a:t>(Tips for Teaching Unit 6, part  2 of 4)</a:t>
            </a:r>
            <a:r>
              <a:rPr lang="en-US" dirty="0">
                <a:solidFill>
                  <a:srgbClr val="448431"/>
                </a:solidFill>
              </a:rPr>
              <a:t> 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AE089D2-A2D3-46FE-9474-93B88D7ABD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Know when and why you turn off utilities</a:t>
            </a:r>
          </a:p>
          <a:p>
            <a:pPr lvl="1"/>
            <a:r>
              <a:rPr lang="en-US" dirty="0"/>
              <a:t>Learn about rural and urban differences in types of utilities</a:t>
            </a:r>
          </a:p>
          <a:p>
            <a:r>
              <a:rPr lang="en-US" dirty="0"/>
              <a:t>Make sure to have all types of fire extinguishers</a:t>
            </a:r>
          </a:p>
          <a:p>
            <a:pPr lvl="1"/>
            <a:r>
              <a:rPr lang="en-US" dirty="0"/>
              <a:t>Consider asking participants to bring extinguishers from home</a:t>
            </a:r>
          </a:p>
          <a:p>
            <a:pPr lvl="1"/>
            <a:r>
              <a:rPr lang="en-US" dirty="0"/>
              <a:t>Place extinguishers at front of room</a:t>
            </a:r>
          </a:p>
          <a:p>
            <a:pPr lvl="1"/>
            <a:r>
              <a:rPr lang="en-US" dirty="0"/>
              <a:t>Ventilate classroom when using CO</a:t>
            </a:r>
            <a:r>
              <a:rPr lang="en-US" baseline="-21241" dirty="0">
                <a:latin typeface="Arial"/>
                <a:cs typeface="Arial"/>
              </a:rPr>
              <a:t>2</a:t>
            </a:r>
            <a:r>
              <a:rPr lang="en-US" dirty="0"/>
              <a:t> extinguisher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5092838-B6FF-4FE2-A9F1-230784CDB3BF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10-5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F2798B-8800-43B1-888D-1BDE40F1176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CERT Train-the-Trainer Unit 10: Basic Training Unit 6 Review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ACFE9B9-7366-4499-ACFC-1B8E8EA738F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10-11</a:t>
            </a:r>
          </a:p>
        </p:txBody>
      </p:sp>
    </p:spTree>
    <p:extLst>
      <p:ext uri="{BB962C8B-B14F-4D97-AF65-F5344CB8AC3E}">
        <p14:creationId xmlns:p14="http://schemas.microsoft.com/office/powerpoint/2010/main" val="25054537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6DBC282-8EAC-4C94-AC76-540DCD6E10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More Tips </a:t>
            </a:r>
            <a:r>
              <a:rPr lang="en-US" sz="1100" dirty="0">
                <a:solidFill>
                  <a:srgbClr val="448431"/>
                </a:solidFill>
              </a:rPr>
              <a:t>(Tips for Teaching Unit 6, part 3 of 4)</a:t>
            </a:r>
            <a:r>
              <a:rPr lang="en-US" dirty="0">
                <a:solidFill>
                  <a:srgbClr val="448431"/>
                </a:solidFill>
              </a:rPr>
              <a:t> 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8AB5F4D-9176-4CBD-ABA4-AE0E4ABF16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Demonstrate each step using a buddy:</a:t>
            </a:r>
          </a:p>
          <a:p>
            <a:pPr lvl="1"/>
            <a:r>
              <a:rPr lang="en-US" dirty="0"/>
              <a:t>Approaching fire</a:t>
            </a:r>
          </a:p>
          <a:p>
            <a:pPr lvl="1"/>
            <a:r>
              <a:rPr lang="en-US" dirty="0"/>
              <a:t>Discharging extinguisher</a:t>
            </a:r>
          </a:p>
          <a:p>
            <a:pPr lvl="1"/>
            <a:r>
              <a:rPr lang="en-US" dirty="0"/>
              <a:t>Backing out</a:t>
            </a:r>
          </a:p>
          <a:p>
            <a:r>
              <a:rPr lang="en-US" dirty="0"/>
              <a:t>Explain each step as you demonstrate</a:t>
            </a:r>
          </a:p>
          <a:p>
            <a:r>
              <a:rPr lang="en-US" dirty="0"/>
              <a:t>Emphasize how quickly fire spreads</a:t>
            </a:r>
          </a:p>
          <a:p>
            <a:r>
              <a:rPr lang="en-US" dirty="0"/>
              <a:t>Encourage people to think creatively about what would be fire suppression resources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7D6215-BFD1-476F-A664-28592FBE5DE8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10-5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1E2E3D-CDD5-4A15-9383-F511DAF5E8B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CERT Train-the-Trainer Unit 10: Basic Training Unit 6 Review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56505BA-26F6-4A61-8315-25375DA26CD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10-12</a:t>
            </a:r>
          </a:p>
        </p:txBody>
      </p:sp>
    </p:spTree>
    <p:extLst>
      <p:ext uri="{BB962C8B-B14F-4D97-AF65-F5344CB8AC3E}">
        <p14:creationId xmlns:p14="http://schemas.microsoft.com/office/powerpoint/2010/main" val="39706132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FD2597F-403B-4932-BEF1-A270D16A9D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Tips</a:t>
            </a:r>
            <a:r>
              <a:rPr lang="en-US" sz="800" dirty="0">
                <a:solidFill>
                  <a:prstClr val="white"/>
                </a:solidFill>
              </a:rPr>
              <a:t> </a:t>
            </a:r>
            <a:r>
              <a:rPr lang="en-US" sz="800" dirty="0">
                <a:solidFill>
                  <a:srgbClr val="448431"/>
                </a:solidFill>
              </a:rPr>
              <a:t>(Tips for Teaching Unit 6, part 4 of 4)</a:t>
            </a:r>
            <a:r>
              <a:rPr lang="en-US" dirty="0">
                <a:solidFill>
                  <a:srgbClr val="448431"/>
                </a:solidFill>
              </a:rPr>
              <a:t> 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7E9A04A-CCE1-4777-978D-D5926C5A00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Emphasize how everyday products can be hazardous (e.g., dairy creamer)</a:t>
            </a:r>
          </a:p>
          <a:p>
            <a:r>
              <a:rPr lang="en-US" dirty="0"/>
              <a:t>Don’t get too in-depth about placards</a:t>
            </a:r>
          </a:p>
          <a:p>
            <a:pPr lvl="1"/>
            <a:r>
              <a:rPr lang="en-US" dirty="0"/>
              <a:t>Emphasize that they are a “stop sign”</a:t>
            </a:r>
          </a:p>
          <a:p>
            <a:r>
              <a:rPr lang="en-US" dirty="0"/>
              <a:t>Prepare props for demonstration</a:t>
            </a:r>
          </a:p>
          <a:p>
            <a:pPr lvl="1"/>
            <a:r>
              <a:rPr lang="en-US" dirty="0"/>
              <a:t>Breaker box</a:t>
            </a:r>
          </a:p>
          <a:p>
            <a:pPr lvl="1"/>
            <a:r>
              <a:rPr lang="en-US" dirty="0"/>
              <a:t>Fuse box</a:t>
            </a:r>
          </a:p>
          <a:p>
            <a:pPr lvl="1"/>
            <a:r>
              <a:rPr lang="en-US" dirty="0"/>
              <a:t>Gas meter</a:t>
            </a:r>
          </a:p>
          <a:p>
            <a:r>
              <a:rPr lang="en-US" dirty="0"/>
              <a:t>Consider taking cotton ball exercise outside</a:t>
            </a:r>
          </a:p>
          <a:p>
            <a:pPr lvl="1"/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ECC0179-2AE0-4178-8244-E45F10AB7C65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10-5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7E7B5A-D1FC-465D-A533-2BEFA2F06D4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CERT Train-the-Trainer Unit 10: Basic Training Unit 6 Review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061D2C7-BAF8-4516-BA57-55804F0BF3D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10-13</a:t>
            </a:r>
          </a:p>
        </p:txBody>
      </p:sp>
    </p:spTree>
    <p:extLst>
      <p:ext uri="{BB962C8B-B14F-4D97-AF65-F5344CB8AC3E}">
        <p14:creationId xmlns:p14="http://schemas.microsoft.com/office/powerpoint/2010/main" val="28394383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2D10C36-C673-4375-BE2C-56DC26BDFA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Connection to Course</a:t>
            </a:r>
            <a:r>
              <a:rPr lang="en-US" sz="600" dirty="0"/>
              <a:t> </a:t>
            </a:r>
            <a:r>
              <a:rPr lang="en-US" sz="500" dirty="0">
                <a:solidFill>
                  <a:srgbClr val="448431"/>
                </a:solidFill>
              </a:rPr>
              <a:t>(Unit 10)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AB06521-71DA-4953-B788-B876AABD86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Unit introduces concept of size-up</a:t>
            </a:r>
          </a:p>
          <a:p>
            <a:r>
              <a:rPr lang="en-US" dirty="0"/>
              <a:t>Reinforces concepts of:</a:t>
            </a:r>
          </a:p>
          <a:p>
            <a:pPr lvl="1"/>
            <a:r>
              <a:rPr lang="en-US" dirty="0"/>
              <a:t>Teamwork</a:t>
            </a:r>
          </a:p>
          <a:p>
            <a:pPr lvl="1"/>
            <a:r>
              <a:rPr lang="en-US" dirty="0"/>
              <a:t>The buddy system</a:t>
            </a:r>
          </a:p>
          <a:p>
            <a:pPr lvl="1"/>
            <a:r>
              <a:rPr lang="en-US" dirty="0"/>
              <a:t>PPE</a:t>
            </a:r>
          </a:p>
          <a:p>
            <a:pPr lvl="1"/>
            <a:r>
              <a:rPr lang="en-US" dirty="0"/>
              <a:t>Personal safety</a:t>
            </a:r>
          </a:p>
          <a:p>
            <a:pPr lvl="1"/>
            <a:r>
              <a:rPr lang="en-US" dirty="0"/>
              <a:t>Limitations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047ADD3-1256-4FD3-8D47-82CE265F2D80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10-5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2F1C74-DBD9-4D24-B1BB-7C505D06738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CERT Train-the-Trainer Unit 10: Basic Training Unit 6 Review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4FEB4F3-FF10-46EF-B646-9C141F7248F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10-14</a:t>
            </a:r>
          </a:p>
        </p:txBody>
      </p:sp>
    </p:spTree>
    <p:extLst>
      <p:ext uri="{BB962C8B-B14F-4D97-AF65-F5344CB8AC3E}">
        <p14:creationId xmlns:p14="http://schemas.microsoft.com/office/powerpoint/2010/main" val="17706003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7890303-6394-4392-AC64-92A1860488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142" y="1484460"/>
            <a:ext cx="8025294" cy="1017672"/>
          </a:xfrm>
        </p:spPr>
        <p:txBody>
          <a:bodyPr/>
          <a:lstStyle/>
          <a:p>
            <a:pPr marL="228594" lvl="0" indent="-228594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i="0" dirty="0">
                <a:solidFill>
                  <a:prstClr val="black"/>
                </a:solidFill>
                <a:ea typeface="+mn-ea"/>
              </a:rPr>
              <a:t>What is the purpose of CERT Basic Training Unit 6?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A8F0C35-D9D0-4898-A1B4-7F7781C2A5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4379" y="449812"/>
            <a:ext cx="8512974" cy="10926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i="1" dirty="0">
                <a:solidFill>
                  <a:schemeClr val="bg1"/>
                </a:solidFill>
              </a:rPr>
              <a:t>What Do You Think?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D785CF7-C092-4FFD-94CC-B6AD2FC6FF5C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10-2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A95D3C-B80C-4990-928B-B15592FC70B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CERT Train-the-Trainer Unit 10: Basic Training Unit 6 Review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4AE85D-C825-4840-AC2A-8C4CFBE650F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10-1</a:t>
            </a:r>
          </a:p>
        </p:txBody>
      </p:sp>
    </p:spTree>
    <p:extLst>
      <p:ext uri="{BB962C8B-B14F-4D97-AF65-F5344CB8AC3E}">
        <p14:creationId xmlns:p14="http://schemas.microsoft.com/office/powerpoint/2010/main" val="39656668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3461231-D6B7-4B23-879F-C3C59A0E81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Purpose of Unit 6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141CE8A-FA53-4C28-B033-BB8BD09383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What is the purpose of CERT Basic Training Unit 6?</a:t>
            </a:r>
          </a:p>
          <a:p>
            <a:pPr lvl="1"/>
            <a:r>
              <a:rPr lang="en-US" dirty="0"/>
              <a:t>To teach about fire hazards and personal fire safety</a:t>
            </a:r>
          </a:p>
          <a:p>
            <a:pPr lvl="1"/>
            <a:r>
              <a:rPr lang="en-US" dirty="0"/>
              <a:t>To review the concept of size-up in a fire situation</a:t>
            </a:r>
          </a:p>
          <a:p>
            <a:pPr lvl="1"/>
            <a:r>
              <a:rPr lang="en-US" dirty="0"/>
              <a:t>To reinforce concept of teamwork</a:t>
            </a:r>
          </a:p>
          <a:p>
            <a:pPr lvl="1"/>
            <a:r>
              <a:rPr lang="en-US" dirty="0"/>
              <a:t>To introduce fire extinguisher operation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D768C2B-86DF-4332-B0C8-90260061780F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10-2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B95957-0793-4C52-B6AE-1D97517AD72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CERT Train-the-Trainer Unit 10: Basic Training Unit 6 Review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798C845-ECD3-4717-989C-FF50A7CF754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10-2</a:t>
            </a:r>
          </a:p>
        </p:txBody>
      </p:sp>
    </p:spTree>
    <p:extLst>
      <p:ext uri="{BB962C8B-B14F-4D97-AF65-F5344CB8AC3E}">
        <p14:creationId xmlns:p14="http://schemas.microsoft.com/office/powerpoint/2010/main" val="1891471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51EC191-9CFF-4A18-8291-B66FC3DD60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4037" y="1262788"/>
            <a:ext cx="8321964" cy="1017672"/>
          </a:xfrm>
        </p:spPr>
        <p:txBody>
          <a:bodyPr/>
          <a:lstStyle/>
          <a:p>
            <a:pPr marL="228594" lvl="0" indent="-228594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i="0" dirty="0">
                <a:solidFill>
                  <a:prstClr val="black"/>
                </a:solidFill>
                <a:ea typeface="+mn-ea"/>
              </a:rPr>
              <a:t>What are the learning objectives for this unit? </a:t>
            </a:r>
            <a:r>
              <a:rPr lang="en-US" sz="100" i="0" dirty="0">
                <a:ea typeface="+mn-ea"/>
              </a:rPr>
              <a:t>(Unit 6)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891CD8C-3D5D-4F8E-B4EC-6A5EBB4C38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142" y="449812"/>
            <a:ext cx="8512974" cy="8525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i="1" dirty="0">
                <a:solidFill>
                  <a:schemeClr val="bg1"/>
                </a:solidFill>
              </a:rPr>
              <a:t>What Do You Think?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FFA8708-BFB0-4E2C-96E6-8827D4C306FC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10-2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42D086-A399-4D41-B6F0-0D6417BDEFC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CERT Train-the-Trainer Unit 10: Basic Training Unit 6 Review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8715406-904C-48F1-AC93-C325C48167B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10-3</a:t>
            </a:r>
          </a:p>
        </p:txBody>
      </p:sp>
    </p:spTree>
    <p:extLst>
      <p:ext uri="{BB962C8B-B14F-4D97-AF65-F5344CB8AC3E}">
        <p14:creationId xmlns:p14="http://schemas.microsoft.com/office/powerpoint/2010/main" val="42092713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59A7138-214D-43F3-8EEE-4959EF478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0559" y="979053"/>
            <a:ext cx="5806851" cy="636387"/>
          </a:xfrm>
        </p:spPr>
        <p:txBody>
          <a:bodyPr>
            <a:normAutofit/>
          </a:bodyPr>
          <a:lstStyle/>
          <a:p>
            <a:r>
              <a:rPr lang="en-US" sz="2000" dirty="0">
                <a:solidFill>
                  <a:srgbClr val="448431"/>
                </a:solidFill>
              </a:rPr>
              <a:t>Learning Objectives (Unit 6)</a:t>
            </a:r>
          </a:p>
        </p:txBody>
      </p:sp>
      <p:sp>
        <p:nvSpPr>
          <p:cNvPr id="7" name="Body 2">
            <a:extLst>
              <a:ext uri="{FF2B5EF4-FFF2-40B4-BE49-F238E27FC236}">
                <a16:creationId xmlns:a16="http://schemas.microsoft.com/office/drawing/2014/main" id="{5D27F282-BC09-412B-98C6-5284847370AE}"/>
              </a:ext>
            </a:extLst>
          </p:cNvPr>
          <p:cNvSpPr txBox="1">
            <a:spLocks/>
          </p:cNvSpPr>
          <p:nvPr/>
        </p:nvSpPr>
        <p:spPr>
          <a:xfrm>
            <a:off x="319759" y="316060"/>
            <a:ext cx="5806851" cy="10176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i="1" kern="120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What Do You Think?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F0C3424-2252-4015-995F-BB12E258B7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What are the learning objectives for this unit?</a:t>
            </a:r>
          </a:p>
          <a:p>
            <a:pPr marL="914389" lvl="1" indent="-457200">
              <a:buFont typeface="+mj-lt"/>
              <a:buAutoNum type="arabicPeriod"/>
            </a:pPr>
            <a:r>
              <a:rPr lang="en-US" dirty="0"/>
              <a:t>To explain the role of CERTs in fire safety, including fire size-up and safety precautions</a:t>
            </a:r>
          </a:p>
          <a:p>
            <a:pPr marL="914389" lvl="1" indent="-457200">
              <a:buFont typeface="+mj-lt"/>
              <a:buAutoNum type="arabicPeriod"/>
            </a:pPr>
            <a:r>
              <a:rPr lang="en-US" dirty="0"/>
              <a:t>To identify and reduce possible fire and utility risks, including hazardous materials</a:t>
            </a:r>
          </a:p>
          <a:p>
            <a:pPr marL="914389" lvl="1" indent="-457200">
              <a:buFont typeface="+mj-lt"/>
              <a:buAutoNum type="arabicPeriod"/>
            </a:pPr>
            <a:r>
              <a:rPr lang="en-US" dirty="0"/>
              <a:t>To put out a small fire</a:t>
            </a:r>
          </a:p>
          <a:p>
            <a:pPr marL="914389" lvl="1" indent="-457200">
              <a:buFont typeface="+mj-lt"/>
              <a:buAutoNum type="arabicPeriod"/>
            </a:pPr>
            <a:r>
              <a:rPr lang="en-US" dirty="0"/>
              <a:t>To find locations of hazardous materials and reduce the risk from hazardous materials in the home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58E388-8B30-4BB3-9B42-89016E7E0E59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10-2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AABE9A-17AE-4500-A955-C33B74B2DB6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CERT Train-the-Trainer Unit 10: Basic Training Unit 6 Review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7FAA5CF-67D2-4F6F-BE21-AFB0D46BCE6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10-4</a:t>
            </a:r>
          </a:p>
        </p:txBody>
      </p:sp>
    </p:spTree>
    <p:extLst>
      <p:ext uri="{BB962C8B-B14F-4D97-AF65-F5344CB8AC3E}">
        <p14:creationId xmlns:p14="http://schemas.microsoft.com/office/powerpoint/2010/main" val="21270773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CF7FA3F-B06C-4E41-9023-275DA7A3C0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 brief overview of unit</a:t>
            </a:r>
          </a:p>
          <a:p>
            <a:r>
              <a:rPr lang="en-US" dirty="0"/>
              <a:t>Provide basic information about fire chemistry and fire hazards</a:t>
            </a:r>
          </a:p>
          <a:p>
            <a:r>
              <a:rPr lang="en-US" dirty="0"/>
              <a:t>Teach how to reduce hazards</a:t>
            </a:r>
          </a:p>
          <a:p>
            <a:r>
              <a:rPr lang="en-US" dirty="0"/>
              <a:t>Review fire size-up considerations</a:t>
            </a:r>
          </a:p>
          <a:p>
            <a:r>
              <a:rPr lang="en-US" dirty="0"/>
              <a:t>Teach people what they can and cannot respond to and how to do it safely</a:t>
            </a:r>
          </a:p>
          <a:p>
            <a:r>
              <a:rPr lang="en-US" dirty="0"/>
              <a:t>Review firefighting resources and how to operate a portable fire extinguisher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A850357-EA5F-4911-9D59-FAE2939C6A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Topics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448431"/>
                </a:solidFill>
              </a:rPr>
              <a:t>(Unit 10, part 1 of 3)</a:t>
            </a:r>
            <a:endParaRPr lang="en-US" dirty="0">
              <a:solidFill>
                <a:srgbClr val="448431"/>
              </a:solidFill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1F3748C-9570-4F11-AC29-7A2C8975452C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10-2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7525B0-103A-4F8A-ACE7-62278EC6DCB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CERT Train-the-Trainer Unit 10: Basic Training Unit 6 Review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0CB0E56-37BF-44D1-82ED-322A99EB696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10-5</a:t>
            </a:r>
          </a:p>
        </p:txBody>
      </p:sp>
    </p:spTree>
    <p:extLst>
      <p:ext uri="{BB962C8B-B14F-4D97-AF65-F5344CB8AC3E}">
        <p14:creationId xmlns:p14="http://schemas.microsoft.com/office/powerpoint/2010/main" val="4392014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50F3B7A-010C-4E83-84AF-80DB50A55A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Topics</a:t>
            </a:r>
            <a:r>
              <a:rPr lang="en-US" sz="1400" dirty="0">
                <a:solidFill>
                  <a:prstClr val="white"/>
                </a:solidFill>
              </a:rPr>
              <a:t> </a:t>
            </a:r>
            <a:r>
              <a:rPr lang="en-US" sz="1400" dirty="0">
                <a:solidFill>
                  <a:srgbClr val="448431"/>
                </a:solidFill>
              </a:rPr>
              <a:t>(Unit 10, part 2 of 3)</a:t>
            </a:r>
            <a:endParaRPr lang="en-US" dirty="0">
              <a:solidFill>
                <a:srgbClr val="448431"/>
              </a:solidFill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807B79D-6D1A-4E34-A468-F861D98098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Highlight:</a:t>
            </a:r>
          </a:p>
          <a:p>
            <a:pPr lvl="1"/>
            <a:r>
              <a:rPr lang="en-US" dirty="0"/>
              <a:t>Role of CERT volunteers</a:t>
            </a:r>
          </a:p>
          <a:p>
            <a:pPr lvl="1"/>
            <a:r>
              <a:rPr lang="en-US" dirty="0"/>
              <a:t>Importance of buddy system</a:t>
            </a:r>
          </a:p>
          <a:p>
            <a:pPr lvl="1"/>
            <a:r>
              <a:rPr lang="en-US" dirty="0"/>
              <a:t>Importance of PPE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669F679-AC08-4A38-B328-BABB85C0CA49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10-2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4E77FC-C21B-4DA1-8269-A0F3DA3F681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CERT Train-the-Trainer Unit 10: Basic Training Unit 6 Review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A56B15-8E9E-4E48-A408-DAC3AB85DB2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10-6</a:t>
            </a:r>
          </a:p>
        </p:txBody>
      </p:sp>
    </p:spTree>
    <p:extLst>
      <p:ext uri="{BB962C8B-B14F-4D97-AF65-F5344CB8AC3E}">
        <p14:creationId xmlns:p14="http://schemas.microsoft.com/office/powerpoint/2010/main" val="36988310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50F3B7A-010C-4E83-84AF-80DB50A55A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Topics</a:t>
            </a:r>
            <a:r>
              <a:rPr lang="en-US" sz="1400" dirty="0">
                <a:solidFill>
                  <a:prstClr val="white"/>
                </a:solidFill>
              </a:rPr>
              <a:t> </a:t>
            </a:r>
            <a:r>
              <a:rPr lang="en-US" sz="1400" dirty="0">
                <a:solidFill>
                  <a:srgbClr val="448431"/>
                </a:solidFill>
              </a:rPr>
              <a:t>(Unit 10, part 3 of 3)</a:t>
            </a:r>
            <a:endParaRPr lang="en-US" dirty="0">
              <a:solidFill>
                <a:srgbClr val="448431"/>
              </a:solidFill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807B79D-6D1A-4E34-A468-F861D98098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Continue modeling:</a:t>
            </a:r>
          </a:p>
          <a:p>
            <a:pPr lvl="1"/>
            <a:r>
              <a:rPr lang="en-US" dirty="0"/>
              <a:t>PPE demonstration</a:t>
            </a:r>
          </a:p>
          <a:p>
            <a:pPr lvl="1"/>
            <a:r>
              <a:rPr lang="en-US" dirty="0"/>
              <a:t>Personal and family safety comes first</a:t>
            </a:r>
          </a:p>
          <a:p>
            <a:pPr lvl="1"/>
            <a:r>
              <a:rPr lang="en-US" dirty="0"/>
              <a:t>Team building</a:t>
            </a:r>
          </a:p>
          <a:p>
            <a:pPr lvl="1"/>
            <a:r>
              <a:rPr lang="en-US" dirty="0"/>
              <a:t>Emphasize motto: Do the greatest good for the greatest number in the shortest amount of time</a:t>
            </a:r>
          </a:p>
          <a:p>
            <a:pPr lvl="1"/>
            <a:r>
              <a:rPr lang="en-US" dirty="0"/>
              <a:t>“What if” scenarios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669F679-AC08-4A38-B328-BABB85C0CA49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10-2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4E77FC-C21B-4DA1-8269-A0F3DA3F681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CERT Train-the-Trainer Unit 10: Basic Training Unit 6 Review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A56B15-8E9E-4E48-A408-DAC3AB85DB2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10-7</a:t>
            </a:r>
          </a:p>
        </p:txBody>
      </p:sp>
    </p:spTree>
    <p:extLst>
      <p:ext uri="{BB962C8B-B14F-4D97-AF65-F5344CB8AC3E}">
        <p14:creationId xmlns:p14="http://schemas.microsoft.com/office/powerpoint/2010/main" val="22383331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F2ADBD7-47A4-4E11-9342-1E09A34CAC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Training Videos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58C4781-FFFC-4A0C-B089-28CD83B258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there is time, show the 18-minute video </a:t>
            </a:r>
            <a:r>
              <a:rPr lang="en-US" i="1" dirty="0"/>
              <a:t>Fire Safety: The CERT Member’s Role</a:t>
            </a:r>
          </a:p>
          <a:p>
            <a:r>
              <a:rPr lang="en-US" dirty="0"/>
              <a:t>Video gives information on how to:</a:t>
            </a:r>
          </a:p>
          <a:p>
            <a:pPr lvl="1"/>
            <a:r>
              <a:rPr lang="en-US" dirty="0"/>
              <a:t>Size up fire</a:t>
            </a:r>
          </a:p>
          <a:p>
            <a:pPr lvl="1"/>
            <a:r>
              <a:rPr lang="en-US" dirty="0"/>
              <a:t>Select right extinguisher</a:t>
            </a:r>
          </a:p>
          <a:p>
            <a:pPr lvl="1"/>
            <a:r>
              <a:rPr lang="en-US" dirty="0"/>
              <a:t>Use extinguishers correctly</a:t>
            </a:r>
          </a:p>
          <a:p>
            <a:pPr lvl="1"/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A4DC587-B0F5-4007-8C58-7C307230886E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10-3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DD88F3-2729-4AF3-9E7F-D783BE5781A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CERT Train-the-Trainer Unit 10: Basic Training Unit 6 Review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3976CA1-68D1-4F3C-AF14-E8E67421B97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10-8</a:t>
            </a:r>
          </a:p>
        </p:txBody>
      </p:sp>
    </p:spTree>
    <p:extLst>
      <p:ext uri="{BB962C8B-B14F-4D97-AF65-F5344CB8AC3E}">
        <p14:creationId xmlns:p14="http://schemas.microsoft.com/office/powerpoint/2010/main" val="1647946694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RTPPTTmplt20190319" id="{D722C5DE-2F57-4455-BD5B-B112E512D8C7}" vid="{C04B925E-061A-4622-B6DB-8886051063C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8FE5F7B7910C4D8144887B4C3EC5DA" ma:contentTypeVersion="10" ma:contentTypeDescription="Create a new document." ma:contentTypeScope="" ma:versionID="9842cf9d99d7260b0fe682072e4231ac">
  <xsd:schema xmlns:xsd="http://www.w3.org/2001/XMLSchema" xmlns:xs="http://www.w3.org/2001/XMLSchema" xmlns:p="http://schemas.microsoft.com/office/2006/metadata/properties" xmlns:ns2="cd7a79f3-a22f-4b0a-abe2-9eca9b7c463e" xmlns:ns3="ec9525e3-0e26-41e5-be28-2227dc64c83e" targetNamespace="http://schemas.microsoft.com/office/2006/metadata/properties" ma:root="true" ma:fieldsID="803e844ea8424115489f0f51abb3d71c" ns2:_="" ns3:_="">
    <xsd:import namespace="cd7a79f3-a22f-4b0a-abe2-9eca9b7c463e"/>
    <xsd:import namespace="ec9525e3-0e26-41e5-be28-2227dc64c83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7a79f3-a22f-4b0a-abe2-9eca9b7c46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9525e3-0e26-41e5-be28-2227dc64c83e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92231E3-016F-4B17-AC09-DB5F282D3AC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99E25F7-62C1-4EBA-951A-88947046B16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d7a79f3-a22f-4b0a-abe2-9eca9b7c463e"/>
    <ds:schemaRef ds:uri="ec9525e3-0e26-41e5-be28-2227dc64c83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5DD7AE4-83D3-421C-A1C5-EED6632DACD5}">
  <ds:schemaRefs>
    <ds:schemaRef ds:uri="http://schemas.microsoft.com/office/infopath/2007/PartnerControls"/>
    <ds:schemaRef ds:uri="http://schemas.microsoft.com/office/2006/metadata/properties"/>
    <ds:schemaRef ds:uri="http://purl.org/dc/terms/"/>
    <ds:schemaRef ds:uri="http://www.w3.org/XML/1998/namespace"/>
    <ds:schemaRef ds:uri="http://schemas.microsoft.com/office/2006/documentManagement/types"/>
    <ds:schemaRef ds:uri="http://purl.org/dc/elements/1.1/"/>
    <ds:schemaRef ds:uri="ec9525e3-0e26-41e5-be28-2227dc64c83e"/>
    <ds:schemaRef ds:uri="http://schemas.openxmlformats.org/package/2006/metadata/core-properties"/>
    <ds:schemaRef ds:uri="cd7a79f3-a22f-4b0a-abe2-9eca9b7c463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CERTPPTTmplt</Template>
  <TotalTime>14103</TotalTime>
  <Words>767</Words>
  <Application>Microsoft Office PowerPoint</Application>
  <PresentationFormat>On-screen Show (4:3)</PresentationFormat>
  <Paragraphs>128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Wingdings</vt:lpstr>
      <vt:lpstr>1_Office Theme</vt:lpstr>
      <vt:lpstr>Unit 10: CERT Basic Training Unit 6 Review</vt:lpstr>
      <vt:lpstr>What is the purpose of CERT Basic Training Unit 6?</vt:lpstr>
      <vt:lpstr>The Purpose of Unit 6</vt:lpstr>
      <vt:lpstr>What are the learning objectives for this unit? (Unit 6)</vt:lpstr>
      <vt:lpstr>Learning Objectives (Unit 6)</vt:lpstr>
      <vt:lpstr>Key Topics (Unit 10, part 1 of 3)</vt:lpstr>
      <vt:lpstr>Key Topics (Unit 10, part 2 of 3)</vt:lpstr>
      <vt:lpstr>Key Topics (Unit 10, part 3 of 3)</vt:lpstr>
      <vt:lpstr>Training Videos</vt:lpstr>
      <vt:lpstr>Hands-on Activities (Unit 10)</vt:lpstr>
      <vt:lpstr>Tips for Teaching Unit 6</vt:lpstr>
      <vt:lpstr>More Tips (Tips for Teaching Unit 6, part  2 of 4) </vt:lpstr>
      <vt:lpstr>More Tips (Tips for Teaching Unit 6, part 3 of 4) </vt:lpstr>
      <vt:lpstr>More Tips (Tips for Teaching Unit 6, part 4 of 4) </vt:lpstr>
      <vt:lpstr>Connection to Course (Unit 10)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David Kendall</dc:creator>
  <cp:keywords/>
  <dc:description/>
  <cp:lastModifiedBy>Michael Wilson</cp:lastModifiedBy>
  <cp:revision>955</cp:revision>
  <dcterms:created xsi:type="dcterms:W3CDTF">2019-04-19T15:08:43Z</dcterms:created>
  <dcterms:modified xsi:type="dcterms:W3CDTF">2024-06-08T03:44:15Z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0x010100798FE5F7B7910C4D8144887B4C3EC5DA</vt:lpwstr>
  </property>
</Properties>
</file>