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55"/>
  </p:notesMasterIdLst>
  <p:handoutMasterIdLst>
    <p:handoutMasterId r:id="rId56"/>
  </p:handoutMasterIdLst>
  <p:sldIdLst>
    <p:sldId id="45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94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5" r:id="rId43"/>
    <p:sldId id="496" r:id="rId44"/>
    <p:sldId id="497" r:id="rId45"/>
    <p:sldId id="498" r:id="rId46"/>
    <p:sldId id="499" r:id="rId47"/>
    <p:sldId id="500" r:id="rId48"/>
    <p:sldId id="626" r:id="rId49"/>
    <p:sldId id="501" r:id="rId50"/>
    <p:sldId id="502" r:id="rId51"/>
    <p:sldId id="503" r:id="rId52"/>
    <p:sldId id="504" r:id="rId53"/>
    <p:sldId id="50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 Tavares" initials="GT" lastIdx="10" clrIdx="0"/>
  <p:cmAuthor id="2" name="David Kendall" initials="DK" lastIdx="4" clrIdx="1"/>
  <p:cmAuthor id="3" name="David Kendall" initials="DK [2]" lastIdx="1" clrIdx="2"/>
  <p:cmAuthor id="4" name="Cody Luettger" initials="CL" lastIdx="18" clrIdx="3"/>
  <p:cmAuthor id="5" name="Ryan Gibson" initials="RG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4A2"/>
    <a:srgbClr val="448431"/>
    <a:srgbClr val="57AC4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F8A94-9555-4F11-849F-3E9C1A9191F0}" v="471" dt="2019-07-01T15:46:17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9" autoAdjust="0"/>
    <p:restoredTop sz="94296" autoAdjust="0"/>
  </p:normalViewPr>
  <p:slideViewPr>
    <p:cSldViewPr snapToGrid="0">
      <p:cViewPr varScale="1">
        <p:scale>
          <a:sx n="61" d="100"/>
          <a:sy n="61" d="100"/>
        </p:scale>
        <p:origin x="14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9AFAD3-F3BD-4395-8F77-9999A3AF0A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1A46B-586F-4CBE-9952-6BEDC6089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8505-E7EB-4B8F-BF8D-66EAD648D0D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23D6-7DAB-4005-B034-4AFEE3EA5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3BB4C-A847-42FD-8740-E25E0B7BB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9F10-0CE8-46B5-BCEC-A8D128FCB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3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DCD9C-BAA8-40A1-8D67-F30B1E390576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A9AD2-15AF-4FFD-AD62-B44A874E55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5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798317-2A00-8449-AF5E-C684A2334AF8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2048F-5A58-44FC-BB6B-8004B9256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822" y="1122365"/>
            <a:ext cx="8558357" cy="1220787"/>
          </a:xfrm>
        </p:spPr>
        <p:txBody>
          <a:bodyPr anchor="b">
            <a:norm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934456"/>
            <a:ext cx="2058831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E9F0F-99E4-C14C-B639-1D491C8CF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539D94-4197-BC46-9155-385FF6D31FCE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934456"/>
            <a:ext cx="2058831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9144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9144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555B0-A33B-344A-8A74-B064735A2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70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Intro Tex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2063FCA-FF6B-414C-AFC6-E9E0F3F34019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E6B9B-087E-2143-9849-2D5E8DB8C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E9D370-B5BD-4A01-BD93-E3AF2518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35CCE95-468E-442E-9ED0-F1EDC09F4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A4DFD6-6B8A-4783-B624-3D851DA8A1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6C3AFA8-CF49-4D54-9168-38931552E6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2790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1E3CCF-F684-6F44-9548-B0371F224676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1EF215-24B5-9C4A-8955-A28E205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D271F4-3E44-4C14-8C4E-2D0D7A3B45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20597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62F0244-A687-D54A-BB1E-2E4234E7EF03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276CAC-5A65-5A46-9F2D-12BAE33AD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81DF7E-501B-4BCA-95FE-16FA92C0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4889971-C6D0-48C5-8EB8-09A4DABBF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4B06ED1-1B06-44B7-8461-057F53E1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77CCBE-2056-4A6A-AADD-907E6B311E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4888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E5E404F-0420-6F41-A191-6188F8F1FDDD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2AAE82-BB1D-914B-A28A-653ED4F1F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4142622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D0A62F-ADCE-4FEB-9CDF-E85D05BB34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521229"/>
            <a:ext cx="4256858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8828DD-31C9-4C41-AB97-0D5A474A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3AEF4AA-E762-4CCB-8C4A-9592823B5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0095" y="5824699"/>
            <a:ext cx="798763" cy="303212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 123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CC6E1A-3A1D-4D97-9209-75A5CE834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D4EAC7A-29D8-42A5-A75B-CEE1CDA8A4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79F7116-2CE5-4A1C-9C55-E527BC721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352850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7C4DE-535A-48A8-B070-52576141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Master w/ PM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0034-040C-4A73-B481-BC4B843F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42F2-B8CF-4FBB-92F0-1AC6DDF3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69BD-0B0C-4866-A0B7-9C9DC31A51B0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5D1E-236B-4794-BD1C-A348F4400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CAED-1C23-4596-B207-CC261274F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0692-8B36-4761-9A7C-D6FD3AE4F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24465" y="2187533"/>
            <a:ext cx="7886700" cy="1325563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11: Manage the Classroom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14CC94-1DD4-4642-87C8-FDD8F4B98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" y="1654464"/>
            <a:ext cx="9144000" cy="725488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CERT</a:t>
            </a:r>
            <a:r>
              <a:rPr lang="en-US" sz="5000" dirty="0"/>
              <a:t> </a:t>
            </a:r>
            <a:r>
              <a:rPr lang="en-US" sz="5000" dirty="0">
                <a:solidFill>
                  <a:schemeClr val="bg1"/>
                </a:solidFill>
              </a:rPr>
              <a:t>Train-the-Trainer</a:t>
            </a:r>
          </a:p>
        </p:txBody>
      </p:sp>
    </p:spTree>
    <p:extLst>
      <p:ext uri="{BB962C8B-B14F-4D97-AF65-F5344CB8AC3E}">
        <p14:creationId xmlns:p14="http://schemas.microsoft.com/office/powerpoint/2010/main" val="45505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07CBA1-3FA3-4EE6-816D-6F15CBBF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262787"/>
            <a:ext cx="6445876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can body language tell you?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A62C18-21DF-41FA-98E5-E54C588B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449812"/>
            <a:ext cx="8512974" cy="64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31E75-40FC-41EA-9C81-DC4C632004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4915F-69EF-4FF4-BBD9-B1EB4675B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FE00A-1F39-4F10-8BD4-95F52A0503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11-9</a:t>
            </a:r>
          </a:p>
        </p:txBody>
      </p:sp>
    </p:spTree>
    <p:extLst>
      <p:ext uri="{BB962C8B-B14F-4D97-AF65-F5344CB8AC3E}">
        <p14:creationId xmlns:p14="http://schemas.microsoft.com/office/powerpoint/2010/main" val="144080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EE13-BD4A-4CD9-B5CF-6BCA0964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Language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32D423-2CEF-46BD-B48C-A6AFF6C2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can body language tell you?</a:t>
            </a:r>
          </a:p>
          <a:p>
            <a:pPr lvl="1"/>
            <a:r>
              <a:rPr lang="en-US" dirty="0"/>
              <a:t>I am bored</a:t>
            </a:r>
          </a:p>
          <a:p>
            <a:pPr lvl="1"/>
            <a:r>
              <a:rPr lang="en-US" dirty="0"/>
              <a:t>I am confused</a:t>
            </a:r>
          </a:p>
          <a:p>
            <a:pPr lvl="1"/>
            <a:r>
              <a:rPr lang="en-US" dirty="0"/>
              <a:t>I am apprehensive</a:t>
            </a:r>
          </a:p>
          <a:p>
            <a:pPr lvl="1"/>
            <a:r>
              <a:rPr lang="en-US" dirty="0"/>
              <a:t>I do not want to be here</a:t>
            </a:r>
          </a:p>
          <a:p>
            <a:pPr lvl="1"/>
            <a:r>
              <a:rPr lang="en-US" dirty="0"/>
              <a:t>I am excited about this</a:t>
            </a:r>
          </a:p>
          <a:p>
            <a:pPr lvl="1"/>
            <a:r>
              <a:rPr lang="en-US" dirty="0"/>
              <a:t>I am physically uncomfortable (cold or hot)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0157B-E426-429B-8187-18BA15B3FB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D52FA-B1C7-41D5-B58D-6A0EB8E56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55201-9EBD-4B6B-95EA-DDE547157F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11-10</a:t>
            </a:r>
          </a:p>
        </p:txBody>
      </p:sp>
    </p:spTree>
    <p:extLst>
      <p:ext uri="{BB962C8B-B14F-4D97-AF65-F5344CB8AC3E}">
        <p14:creationId xmlns:p14="http://schemas.microsoft.com/office/powerpoint/2010/main" val="397398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8F9DD-7492-4B0B-93C1-D155AA3D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>
                <a:solidFill>
                  <a:srgbClr val="448431"/>
                </a:solidFill>
              </a:rPr>
              <a:t>1 (Unit 11)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8F8FF-59D4-4E66-91C0-4C31BC63D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b="1" dirty="0"/>
              <a:t>Exercise: Body Language Roleplay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C64D2-F1B8-4849-91AC-6BAA9E4ED3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50677-D2FC-4808-A178-4D6EE98C8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569A2-E2D8-46AC-B826-42F3E0040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11-11</a:t>
            </a:r>
          </a:p>
        </p:txBody>
      </p:sp>
    </p:spTree>
    <p:extLst>
      <p:ext uri="{BB962C8B-B14F-4D97-AF65-F5344CB8AC3E}">
        <p14:creationId xmlns:p14="http://schemas.microsoft.com/office/powerpoint/2010/main" val="279056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FAFC5-72FA-4E73-8A4E-8DDC1699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484460"/>
            <a:ext cx="7332567" cy="1017672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is cultural sensitivity and why is it important to you as an instructor?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EAAF0-EF34-4E56-8CEB-C135155F6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449812"/>
            <a:ext cx="8512974" cy="954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0FDFC-532C-4204-9965-91B23D6888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38E1-32AD-49AE-A081-BBD09343B1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0166A-0E91-436C-AD92-C26AB2F60B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11-12</a:t>
            </a:r>
          </a:p>
        </p:txBody>
      </p:sp>
    </p:spTree>
    <p:extLst>
      <p:ext uri="{BB962C8B-B14F-4D97-AF65-F5344CB8AC3E}">
        <p14:creationId xmlns:p14="http://schemas.microsoft.com/office/powerpoint/2010/main" val="352302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0FB0BF-2BB2-48EC-BAA0-FAD265CB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Sensitivity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9431E9-D1E6-444E-B023-53DA0CCF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cultural sensitivity and why is it important to you as an instructor?</a:t>
            </a:r>
          </a:p>
          <a:p>
            <a:pPr lvl="1"/>
            <a:r>
              <a:rPr lang="en-US" dirty="0"/>
              <a:t>Cultural sensitivity means that you are aware of cultures that are different than yours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Get to know the traditions and the culture of the people you are training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Work with members of that culture to resolve any potential 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478AEC-8C30-466B-96BE-E0A50F561C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E1699-6FA4-4184-A070-C8D9004A05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42FF7-D964-4253-95FA-E0177DD66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11-13</a:t>
            </a:r>
          </a:p>
        </p:txBody>
      </p:sp>
    </p:spTree>
    <p:extLst>
      <p:ext uri="{BB962C8B-B14F-4D97-AF65-F5344CB8AC3E}">
        <p14:creationId xmlns:p14="http://schemas.microsoft.com/office/powerpoint/2010/main" val="242901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CD99F6-8D06-4E52-A5D2-9E804FE1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</a:t>
            </a:r>
            <a:r>
              <a:rPr lang="en-US" sz="2000" dirty="0">
                <a:solidFill>
                  <a:srgbClr val="448431"/>
                </a:solidFill>
              </a:rPr>
              <a:t>(1 of 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616A81-F215-4C7B-A0F0-6AA39ECF1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advance of the training:</a:t>
            </a:r>
          </a:p>
          <a:p>
            <a:pPr lvl="1"/>
            <a:r>
              <a:rPr lang="en-US" dirty="0"/>
              <a:t>Meet with a community representative</a:t>
            </a:r>
          </a:p>
          <a:p>
            <a:pPr lvl="1"/>
            <a:r>
              <a:rPr lang="en-US" dirty="0"/>
              <a:t>Identify any culturally sensitive topics that will be covered in the training</a:t>
            </a:r>
          </a:p>
          <a:p>
            <a:pPr lvl="1"/>
            <a:r>
              <a:rPr lang="en-US" dirty="0"/>
              <a:t>Develop strategies for presenting these topics</a:t>
            </a:r>
          </a:p>
          <a:p>
            <a:pPr lvl="1"/>
            <a:r>
              <a:rPr lang="en-US" dirty="0"/>
              <a:t>Make note of phrases that might be culturally inappropriate</a:t>
            </a:r>
          </a:p>
          <a:p>
            <a:pPr lvl="1"/>
            <a:r>
              <a:rPr lang="en-US" dirty="0"/>
              <a:t>Recruit a member of the community you are teaching to co-teach the class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01152-6BE7-4B6D-94C8-19D2BB7D07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49FCF-DC23-4CD6-9194-40953F743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10DE0-C586-400E-B9EF-949CDD9D0B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11-14</a:t>
            </a:r>
          </a:p>
        </p:txBody>
      </p:sp>
    </p:spTree>
    <p:extLst>
      <p:ext uri="{BB962C8B-B14F-4D97-AF65-F5344CB8AC3E}">
        <p14:creationId xmlns:p14="http://schemas.microsoft.com/office/powerpoint/2010/main" val="78638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9AA723-FB28-4AAA-8E89-9F533854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8431"/>
                </a:solidFill>
              </a:rPr>
              <a:t>(2 of 3)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42826-22C5-4DCB-B6AA-6FBCA5EE1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training:</a:t>
            </a:r>
          </a:p>
          <a:p>
            <a:pPr lvl="1"/>
            <a:r>
              <a:rPr lang="en-US" dirty="0"/>
              <a:t>Avoid making assumptions about the beliefs or attitudes of the learners</a:t>
            </a:r>
          </a:p>
          <a:p>
            <a:pPr lvl="1"/>
            <a:r>
              <a:rPr lang="en-US" dirty="0"/>
              <a:t>Talk to participants before class and during breaks about their traditions</a:t>
            </a:r>
          </a:p>
          <a:p>
            <a:pPr lvl="1"/>
            <a:r>
              <a:rPr lang="en-US" dirty="0"/>
              <a:t>Practice humility in regards to cultural issues</a:t>
            </a:r>
          </a:p>
          <a:p>
            <a:pPr lvl="1"/>
            <a:r>
              <a:rPr lang="en-US" dirty="0"/>
              <a:t>Do not make jokes or dismiss such 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07976-4592-4155-A899-0A14D89594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FCC79-D34F-4AB7-8CEE-57A88D6E1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4B170-221D-40D5-BE87-AC858093D6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11-15</a:t>
            </a:r>
          </a:p>
        </p:txBody>
      </p:sp>
    </p:spTree>
    <p:extLst>
      <p:ext uri="{BB962C8B-B14F-4D97-AF65-F5344CB8AC3E}">
        <p14:creationId xmlns:p14="http://schemas.microsoft.com/office/powerpoint/2010/main" val="389072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FD0C2E-4C94-4CAE-A70E-5FFBD167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8431"/>
                </a:solidFill>
              </a:rPr>
              <a:t>(3 of 3)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49446E-A326-4B94-B79E-0A5AD262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training:</a:t>
            </a:r>
          </a:p>
          <a:p>
            <a:pPr lvl="1"/>
            <a:r>
              <a:rPr lang="en-US" dirty="0"/>
              <a:t>Be aware of how your target audience may feel about certain topics</a:t>
            </a:r>
          </a:p>
          <a:p>
            <a:pPr lvl="1"/>
            <a:r>
              <a:rPr lang="en-US" dirty="0"/>
              <a:t>Encourage learners to discuss ways that people within their community may cope with such 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ACD72-5D66-4C52-A1CC-FFCF3A8860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0618D-22B1-4CBA-A95C-0A65330B2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1636C-6D16-41E8-9668-F2E7CBC15D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11-16</a:t>
            </a:r>
          </a:p>
        </p:txBody>
      </p:sp>
    </p:spTree>
    <p:extLst>
      <p:ext uri="{BB962C8B-B14F-4D97-AF65-F5344CB8AC3E}">
        <p14:creationId xmlns:p14="http://schemas.microsoft.com/office/powerpoint/2010/main" val="2617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34EA5-8565-4C92-B46B-918D5026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Examples of Sensitive Topics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912FD-D88C-4F35-9B09-6985180D1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Disaster psychology</a:t>
            </a:r>
          </a:p>
          <a:p>
            <a:r>
              <a:rPr lang="en-US" dirty="0"/>
              <a:t>Death</a:t>
            </a:r>
          </a:p>
          <a:p>
            <a:r>
              <a:rPr lang="en-US" dirty="0"/>
              <a:t>Physical contact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8D9428-67E8-47BD-99BA-3B1A0E97F6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79E09-165A-4FE8-B577-D76E57BA8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5BD33-D842-41F6-B557-79C120266C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</p:spTree>
    <p:extLst>
      <p:ext uri="{BB962C8B-B14F-4D97-AF65-F5344CB8AC3E}">
        <p14:creationId xmlns:p14="http://schemas.microsoft.com/office/powerpoint/2010/main" val="679080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6DA5E-B7F1-4899-ACEE-4D7EEAF6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223BAA-27D2-4AE9-B893-D3397342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checked in with people at the beginning of each session and talked to them at breaks. You also watched their body language. In the process, you learned a lot about your learners, as individuals and as a group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551C8-66FB-4105-9DA4-47B6E2FC63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31DB4-58A1-4F28-9079-4CE794E09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A6C73-7205-40AA-B21A-8CB813ED42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11-18</a:t>
            </a:r>
          </a:p>
        </p:txBody>
      </p:sp>
    </p:spTree>
    <p:extLst>
      <p:ext uri="{BB962C8B-B14F-4D97-AF65-F5344CB8AC3E}">
        <p14:creationId xmlns:p14="http://schemas.microsoft.com/office/powerpoint/2010/main" val="156677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196C26-3F0F-45B0-88B9-1E59956D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600" dirty="0">
                <a:solidFill>
                  <a:srgbClr val="448431"/>
                </a:solidFill>
              </a:rPr>
              <a:t> 11 </a:t>
            </a:r>
            <a:r>
              <a:rPr lang="en-US" dirty="0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72B2B8-AD59-4682-931A-8DFF18EE6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conclusion of this unit, participants will be able to:</a:t>
            </a:r>
          </a:p>
          <a:p>
            <a:pPr lvl="1"/>
            <a:r>
              <a:rPr lang="en-US" dirty="0"/>
              <a:t>Describe ways for an instructor to get to know his or her learners in a regular CERT Basic Training class</a:t>
            </a:r>
          </a:p>
          <a:p>
            <a:pPr lvl="1"/>
            <a:r>
              <a:rPr lang="en-US" dirty="0"/>
              <a:t>Explain what to do with the information learned</a:t>
            </a:r>
          </a:p>
          <a:p>
            <a:pPr lvl="1"/>
            <a:r>
              <a:rPr lang="en-US" dirty="0"/>
              <a:t>Identify ways to work with younger learners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D89D8-2A8C-4376-8C2E-5F1A036BEA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99480-C74A-49A5-99B6-350B102E7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21D43-B97E-4F22-8C9A-24F97D0E0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</a:t>
            </a:r>
          </a:p>
        </p:txBody>
      </p:sp>
    </p:spTree>
    <p:extLst>
      <p:ext uri="{BB962C8B-B14F-4D97-AF65-F5344CB8AC3E}">
        <p14:creationId xmlns:p14="http://schemas.microsoft.com/office/powerpoint/2010/main" val="372896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3348E9-A57B-4CE9-BB0B-62BBE5DF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484460"/>
            <a:ext cx="8293149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can you do with the information you learned?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357BDD-3734-4533-8159-95C64D75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49810"/>
            <a:ext cx="8512974" cy="1018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E1D92-6E63-487F-9462-CDBBCECFE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4544C-B64E-4B36-8317-D7F6DEA11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F2742-D579-420D-81B0-6073D11A65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11-19</a:t>
            </a:r>
          </a:p>
        </p:txBody>
      </p:sp>
    </p:spTree>
    <p:extLst>
      <p:ext uri="{BB962C8B-B14F-4D97-AF65-F5344CB8AC3E}">
        <p14:creationId xmlns:p14="http://schemas.microsoft.com/office/powerpoint/2010/main" val="187919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8C3FA8-F94F-44C5-867C-073A0294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0" y="764024"/>
            <a:ext cx="5806851" cy="1017672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448431"/>
                </a:solidFill>
              </a:rPr>
              <a:t>What To Do With This Information</a:t>
            </a:r>
          </a:p>
        </p:txBody>
      </p:sp>
      <p:sp>
        <p:nvSpPr>
          <p:cNvPr id="7" name="Body 2">
            <a:extLst>
              <a:ext uri="{FF2B5EF4-FFF2-40B4-BE49-F238E27FC236}">
                <a16:creationId xmlns:a16="http://schemas.microsoft.com/office/drawing/2014/main" id="{BD5A443E-8D74-4573-9A7B-93F37E0A4F53}"/>
              </a:ext>
            </a:extLst>
          </p:cNvPr>
          <p:cNvSpPr txBox="1">
            <a:spLocks/>
          </p:cNvSpPr>
          <p:nvPr/>
        </p:nvSpPr>
        <p:spPr>
          <a:xfrm>
            <a:off x="319760" y="325297"/>
            <a:ext cx="5806851" cy="1017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BCFBF7-806F-41A1-9840-B964714C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can you do with the information you learned?</a:t>
            </a:r>
          </a:p>
          <a:p>
            <a:pPr lvl="1"/>
            <a:r>
              <a:rPr lang="en-US" dirty="0"/>
              <a:t>Teach to the level of the group</a:t>
            </a:r>
          </a:p>
          <a:p>
            <a:pPr lvl="1"/>
            <a:r>
              <a:rPr lang="en-US" dirty="0"/>
              <a:t>Adjust the pace of the training</a:t>
            </a:r>
          </a:p>
          <a:p>
            <a:pPr lvl="1"/>
            <a:r>
              <a:rPr lang="en-US" dirty="0"/>
              <a:t>Motivate and encourage</a:t>
            </a:r>
          </a:p>
          <a:p>
            <a:pPr lvl="1"/>
            <a:r>
              <a:rPr lang="en-US" dirty="0"/>
              <a:t>Have a personal relationship with each learner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4C935-BA4E-4D45-82A3-2F99540FF9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B7112-9AE1-4E78-B435-1F624B584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D192B-7F32-42B1-8AFB-FB3D2AFC53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11-20</a:t>
            </a:r>
          </a:p>
        </p:txBody>
      </p:sp>
    </p:spTree>
    <p:extLst>
      <p:ext uri="{BB962C8B-B14F-4D97-AF65-F5344CB8AC3E}">
        <p14:creationId xmlns:p14="http://schemas.microsoft.com/office/powerpoint/2010/main" val="412691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959DDC-5393-4671-B088-E4272895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for All 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329175-F103-487A-AFDE-0F1842EF02E7}"/>
              </a:ext>
            </a:extLst>
          </p:cNvPr>
          <p:cNvSpPr txBox="1"/>
          <p:nvPr/>
        </p:nvSpPr>
        <p:spPr>
          <a:xfrm>
            <a:off x="131145" y="4544972"/>
            <a:ext cx="183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Silent</a:t>
            </a:r>
          </a:p>
        </p:txBody>
      </p:sp>
      <p:pic>
        <p:nvPicPr>
          <p:cNvPr id="10" name="Picture 9" descr="Photo of elderly soldier in uniform saluting.">
            <a:extLst>
              <a:ext uri="{FF2B5EF4-FFF2-40B4-BE49-F238E27FC236}">
                <a16:creationId xmlns:a16="http://schemas.microsoft.com/office/drawing/2014/main" id="{C913FB79-623F-47BA-82AC-4E4B7E1C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4" y="1727000"/>
            <a:ext cx="1836491" cy="2743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7984B8-20AB-4948-9FA0-814A3BA7768A}"/>
              </a:ext>
            </a:extLst>
          </p:cNvPr>
          <p:cNvSpPr txBox="1"/>
          <p:nvPr/>
        </p:nvSpPr>
        <p:spPr>
          <a:xfrm>
            <a:off x="2377243" y="2396484"/>
            <a:ext cx="154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Boomer</a:t>
            </a:r>
          </a:p>
        </p:txBody>
      </p:sp>
      <p:pic>
        <p:nvPicPr>
          <p:cNvPr id="11" name="Picture 10" descr="Photo of middle-aged woman.">
            <a:extLst>
              <a:ext uri="{FF2B5EF4-FFF2-40B4-BE49-F238E27FC236}">
                <a16:creationId xmlns:a16="http://schemas.microsoft.com/office/drawing/2014/main" id="{BD286079-BC31-4D11-8BC4-BC239E605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38" y="2995526"/>
            <a:ext cx="1897708" cy="274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AA54EF-CA99-4910-90F0-8241F8D2127B}"/>
              </a:ext>
            </a:extLst>
          </p:cNvPr>
          <p:cNvSpPr txBox="1"/>
          <p:nvPr/>
        </p:nvSpPr>
        <p:spPr>
          <a:xfrm>
            <a:off x="5012458" y="3631200"/>
            <a:ext cx="129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 X</a:t>
            </a:r>
          </a:p>
        </p:txBody>
      </p:sp>
      <p:pic>
        <p:nvPicPr>
          <p:cNvPr id="12" name="Picture 11" descr="Photo of a young black man.">
            <a:extLst>
              <a:ext uri="{FF2B5EF4-FFF2-40B4-BE49-F238E27FC236}">
                <a16:creationId xmlns:a16="http://schemas.microsoft.com/office/drawing/2014/main" id="{A0DAF954-14D2-4463-865C-86F22B78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50" y="1676339"/>
            <a:ext cx="2687549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7AF15D-42C1-4BD7-8368-7CD679AD3FCB}"/>
              </a:ext>
            </a:extLst>
          </p:cNvPr>
          <p:cNvSpPr txBox="1"/>
          <p:nvPr/>
        </p:nvSpPr>
        <p:spPr>
          <a:xfrm>
            <a:off x="7318666" y="2340791"/>
            <a:ext cx="155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 Y</a:t>
            </a:r>
          </a:p>
        </p:txBody>
      </p:sp>
      <p:pic>
        <p:nvPicPr>
          <p:cNvPr id="13" name="Content Placeholder 12" descr="Photo of a teenage girl sitting on a couch with a laptop.">
            <a:extLst>
              <a:ext uri="{FF2B5EF4-FFF2-40B4-BE49-F238E27FC236}">
                <a16:creationId xmlns:a16="http://schemas.microsoft.com/office/drawing/2014/main" id="{F2AE6B8D-7F9A-4B58-9E97-E2C4E4DA2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76364" y="2955760"/>
            <a:ext cx="1836491" cy="27432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F202F-0B9D-477E-B940-0C6175A80EA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EA36B-7749-4C47-8380-A6DF2B3CE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3EE2C-7DA7-481E-9782-3D34637AB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11-21</a:t>
            </a:r>
          </a:p>
        </p:txBody>
      </p:sp>
    </p:spTree>
    <p:extLst>
      <p:ext uri="{BB962C8B-B14F-4D97-AF65-F5344CB8AC3E}">
        <p14:creationId xmlns:p14="http://schemas.microsoft.com/office/powerpoint/2010/main" val="335437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FDACB5-08E4-4685-B5B6-F56D2647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6717425" cy="1017672"/>
          </a:xfrm>
        </p:spPr>
        <p:txBody>
          <a:bodyPr>
            <a:noAutofit/>
          </a:bodyPr>
          <a:lstStyle/>
          <a:p>
            <a:r>
              <a:rPr lang="en-US" dirty="0"/>
              <a:t>Teaching Considerations: Gen X &amp; Gen 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ECC7-4D6F-43B1-9438-164EB5B8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and Internet are a part of life</a:t>
            </a:r>
          </a:p>
          <a:p>
            <a:r>
              <a:rPr lang="en-US" dirty="0"/>
              <a:t>Staying connected is important; they expect quick responses</a:t>
            </a:r>
          </a:p>
          <a:p>
            <a:r>
              <a:rPr lang="en-US" dirty="0"/>
              <a:t>Doing is more important than knowing facts</a:t>
            </a:r>
          </a:p>
          <a:p>
            <a:r>
              <a:rPr lang="en-US" dirty="0"/>
              <a:t>They are perfectly happy with trial and error</a:t>
            </a:r>
          </a:p>
          <a:p>
            <a:r>
              <a:rPr lang="en-US" dirty="0"/>
              <a:t>They do not require linear learning</a:t>
            </a:r>
          </a:p>
          <a:p>
            <a:r>
              <a:rPr lang="en-US" dirty="0"/>
              <a:t>They are used to multitasking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94213-9450-4041-85FF-BF8198E89E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58E57-54A9-4654-A643-D515F7826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27BDE-D908-4F02-AB42-35F342486F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11-22</a:t>
            </a:r>
          </a:p>
        </p:txBody>
      </p:sp>
    </p:spTree>
    <p:extLst>
      <p:ext uri="{BB962C8B-B14F-4D97-AF65-F5344CB8AC3E}">
        <p14:creationId xmlns:p14="http://schemas.microsoft.com/office/powerpoint/2010/main" val="174506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4E5F5A-A3D4-47B7-9AB1-48501380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0" y="1456750"/>
            <a:ext cx="8163841" cy="1498885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Think about situations that might make a learner feel left out. Can you identify some of those situations?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F5ADF9-D62E-4302-B12C-954A11A4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440575"/>
            <a:ext cx="8512974" cy="926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E86CF-802A-4FC8-8C24-19EC6D7094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60A42-AED7-4DD3-86FB-CBA73876F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38170-2D7C-48A7-B4F3-279698F313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11-23</a:t>
            </a:r>
          </a:p>
        </p:txBody>
      </p:sp>
    </p:spTree>
    <p:extLst>
      <p:ext uri="{BB962C8B-B14F-4D97-AF65-F5344CB8AC3E}">
        <p14:creationId xmlns:p14="http://schemas.microsoft.com/office/powerpoint/2010/main" val="3334670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641CF-AA7D-479A-8FDB-D8964B15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Don’t Leave Learners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05B302-6940-45D9-88AF-AA9A1F0A6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Think about situations that might make a learner feel left out. Can you identify some of those situations?</a:t>
            </a:r>
          </a:p>
          <a:p>
            <a:pPr lvl="1"/>
            <a:r>
              <a:rPr lang="en-US" dirty="0"/>
              <a:t>Instructor ignoring some learners</a:t>
            </a:r>
          </a:p>
          <a:p>
            <a:pPr lvl="1"/>
            <a:r>
              <a:rPr lang="en-US" dirty="0"/>
              <a:t>Instructor having favorite learners</a:t>
            </a:r>
          </a:p>
          <a:p>
            <a:pPr lvl="1"/>
            <a:r>
              <a:rPr lang="en-US" dirty="0"/>
              <a:t>Physical inability to do some exercises</a:t>
            </a:r>
          </a:p>
          <a:p>
            <a:pPr lvl="1"/>
            <a:r>
              <a:rPr lang="en-US" dirty="0"/>
              <a:t>Discomfort with some exercises</a:t>
            </a:r>
          </a:p>
          <a:p>
            <a:pPr lvl="1"/>
            <a:r>
              <a:rPr lang="en-US" dirty="0"/>
              <a:t>Instructor using inappropriate language/jokes</a:t>
            </a:r>
          </a:p>
          <a:p>
            <a:pPr lvl="1"/>
            <a:r>
              <a:rPr lang="en-US" dirty="0"/>
              <a:t>Feeling that other learners “take charge” too much during activities/exercises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BE0E2-BD80-4BAD-9E18-88981112FD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E43CB-87F7-48E7-8D92-C572929E8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3A22B-72FB-43A5-A704-46A3287F3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11-24</a:t>
            </a:r>
          </a:p>
        </p:txBody>
      </p:sp>
    </p:spTree>
    <p:extLst>
      <p:ext uri="{BB962C8B-B14F-4D97-AF65-F5344CB8AC3E}">
        <p14:creationId xmlns:p14="http://schemas.microsoft.com/office/powerpoint/2010/main" val="500702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C6E92F-7AC6-457B-BE0B-80E6A86E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Guidelines for Appropriate Behavior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13BB93-0A98-40D3-95A7-B0974A92F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your language</a:t>
            </a:r>
          </a:p>
          <a:p>
            <a:r>
              <a:rPr lang="en-US" dirty="0"/>
              <a:t>Be consistent</a:t>
            </a:r>
          </a:p>
          <a:p>
            <a:r>
              <a:rPr lang="en-US" dirty="0"/>
              <a:t>Get to know the learners</a:t>
            </a:r>
          </a:p>
          <a:p>
            <a:r>
              <a:rPr lang="en-US" dirty="0"/>
              <a:t>Deal with touching appropriately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D773D-8E9C-4073-933F-BC308EDEBAC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25A97-6DF9-4409-B988-2940051B0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0529E-84CA-441A-BBB7-E4197F8C4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11-25</a:t>
            </a:r>
          </a:p>
        </p:txBody>
      </p:sp>
    </p:spTree>
    <p:extLst>
      <p:ext uri="{BB962C8B-B14F-4D97-AF65-F5344CB8AC3E}">
        <p14:creationId xmlns:p14="http://schemas.microsoft.com/office/powerpoint/2010/main" val="4097507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28C3CD-7263-47E3-84E2-A38ADD02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Your Language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339BA5-E4D2-4252-9F1B-DE952C825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place for jokes/comments about race, religion, gender, ethnicity, etc.</a:t>
            </a:r>
          </a:p>
          <a:p>
            <a:r>
              <a:rPr lang="en-US" dirty="0"/>
              <a:t>Avoid controversial references or comments about issues not relevant to CERT (e.g., political issues)</a:t>
            </a:r>
          </a:p>
          <a:p>
            <a:r>
              <a:rPr lang="en-US" dirty="0"/>
              <a:t>Watch acronyms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C1F5A-54FE-4CE1-AFC3-EB05C650DF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E74E7-721C-418A-A2A8-B6E6B060D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EC63E-A064-4676-A780-DCA65AE2EB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11-26</a:t>
            </a:r>
          </a:p>
        </p:txBody>
      </p:sp>
    </p:spTree>
    <p:extLst>
      <p:ext uri="{BB962C8B-B14F-4D97-AF65-F5344CB8AC3E}">
        <p14:creationId xmlns:p14="http://schemas.microsoft.com/office/powerpoint/2010/main" val="3093969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8B20DB-9CF2-4ABD-A51F-04C14806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Consistent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F08A5E-7655-478F-928D-6A40A0FF1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questions and comments to everyone</a:t>
            </a:r>
          </a:p>
          <a:p>
            <a:r>
              <a:rPr lang="en-US" dirty="0"/>
              <a:t>Do not give additional attention to any one learner</a:t>
            </a:r>
          </a:p>
          <a:p>
            <a:r>
              <a:rPr lang="en-US" dirty="0"/>
              <a:t>Handle situations in the same way each time</a:t>
            </a:r>
          </a:p>
          <a:p>
            <a:r>
              <a:rPr lang="en-US" dirty="0"/>
              <a:t>Watch for learners who withdraw</a:t>
            </a:r>
          </a:p>
          <a:p>
            <a:pPr lvl="1"/>
            <a:r>
              <a:rPr lang="en-US" dirty="0"/>
              <a:t>Encourage everyone to participate</a:t>
            </a:r>
          </a:p>
          <a:p>
            <a:pPr lvl="1"/>
            <a:r>
              <a:rPr lang="en-US" dirty="0"/>
              <a:t>Manage those who exclude or overlook others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9E361-E697-4436-814E-AF103F42CC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7A167-E4C1-41BE-8C71-8AB207506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1C33D-86AA-4F4B-AF84-1F85E34145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11-27</a:t>
            </a:r>
          </a:p>
        </p:txBody>
      </p:sp>
    </p:spTree>
    <p:extLst>
      <p:ext uri="{BB962C8B-B14F-4D97-AF65-F5344CB8AC3E}">
        <p14:creationId xmlns:p14="http://schemas.microsoft.com/office/powerpoint/2010/main" val="3384357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01A625-97EC-46E7-8EF3-69A2049C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to Know Learners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E37C12-320C-47A4-ABFF-528D55F7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with learners before and after class</a:t>
            </a:r>
          </a:p>
          <a:p>
            <a:r>
              <a:rPr lang="en-US" dirty="0"/>
              <a:t>Find out who might have limitations in doing exercises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DF713-7351-4CB0-9270-922BD4677A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6F3DC-7189-454A-8590-C2505256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66C55-A332-4544-B91F-76E24628F1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11-28</a:t>
            </a:r>
          </a:p>
        </p:txBody>
      </p:sp>
    </p:spTree>
    <p:extLst>
      <p:ext uri="{BB962C8B-B14F-4D97-AF65-F5344CB8AC3E}">
        <p14:creationId xmlns:p14="http://schemas.microsoft.com/office/powerpoint/2010/main" val="242541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7C213E-1AC4-4A37-82EC-970022BD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600" dirty="0">
                <a:solidFill>
                  <a:srgbClr val="448431"/>
                </a:solidFill>
              </a:rPr>
              <a:t> 11 </a:t>
            </a:r>
            <a:r>
              <a:rPr lang="en-US" dirty="0"/>
              <a:t>Objectives</a:t>
            </a:r>
            <a:r>
              <a:rPr lang="en-US" sz="1000" dirty="0"/>
              <a:t> </a:t>
            </a:r>
            <a:r>
              <a:rPr lang="en-US" sz="1000" dirty="0">
                <a:solidFill>
                  <a:srgbClr val="448431"/>
                </a:solidFill>
              </a:rPr>
              <a:t>(continued)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08488-ACBC-4F31-8334-3B632E555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594" lvl="1">
              <a:buFont typeface="Arial" panose="020B0604020202020204" pitchFamily="34" charset="0"/>
              <a:buChar char="•"/>
            </a:pPr>
            <a:r>
              <a:rPr lang="en-US" sz="2800" dirty="0"/>
              <a:t>At the conclusion of this unit, participants will be able to:</a:t>
            </a:r>
          </a:p>
          <a:p>
            <a:pPr lvl="1"/>
            <a:r>
              <a:rPr lang="en-US" dirty="0"/>
              <a:t>State guidelines for responding appropriately to situations that might make a learner feel left out</a:t>
            </a:r>
          </a:p>
          <a:p>
            <a:pPr lvl="1"/>
            <a:r>
              <a:rPr lang="en-US" dirty="0"/>
              <a:t>Describe seven kinds of behavior that might be disruptive in the classroom</a:t>
            </a:r>
          </a:p>
          <a:p>
            <a:pPr lvl="1"/>
            <a:r>
              <a:rPr lang="en-US" dirty="0"/>
              <a:t>Discuss what motivates those behaviors and how instructors might respond</a:t>
            </a:r>
          </a:p>
          <a:p>
            <a:pPr lvl="1"/>
            <a:r>
              <a:rPr lang="en-US" dirty="0"/>
              <a:t>Explain what kinds of accommodations may be required for some learners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96003-359A-422E-93E6-B59218B6B84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5D776-715E-4E04-858B-C7051B6BE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DB3F0-6915-4E88-9B18-CCAC5AC950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</a:t>
            </a:r>
          </a:p>
        </p:txBody>
      </p:sp>
    </p:spTree>
    <p:extLst>
      <p:ext uri="{BB962C8B-B14F-4D97-AF65-F5344CB8AC3E}">
        <p14:creationId xmlns:p14="http://schemas.microsoft.com/office/powerpoint/2010/main" val="4043461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CEA48A-9770-4D4C-AF9A-4F4C3050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 with Touch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E8DD8E-37E7-47FA-BF07-161892A3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touching is involved, explain what you are doing and ask for permission</a:t>
            </a:r>
          </a:p>
          <a:p>
            <a:r>
              <a:rPr lang="en-US" dirty="0"/>
              <a:t>Model appropriate behavior to help participants feel more comfortable about touching patients</a:t>
            </a:r>
          </a:p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“Ask permission” to touch is used to help CERT volunteers become more comfortable with touching someone else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FC9AE-2715-4E29-8520-E5FAA4CA62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2F18C-780F-44B2-A3DE-295D59C13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3CEE1-816B-4EF2-96D9-53BB112E3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11-29</a:t>
            </a:r>
          </a:p>
        </p:txBody>
      </p:sp>
      <p:pic>
        <p:nvPicPr>
          <p:cNvPr id="7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1E052B4C-2FFD-4899-B660-52B6DE69D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68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1C4CC8-CD26-4037-9255-82EA7C07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08" y="1318205"/>
            <a:ext cx="8561003" cy="1757503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For those of you who have taught CERT Basic Training, what methods have you found to be effective for asking permission to touch?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65A448-751B-4B76-B972-B9ABAD58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8" y="449812"/>
            <a:ext cx="8512974" cy="898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308CF-9EFC-407D-B753-CAC93BA93F2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7F3BA-3B27-4A9A-8E51-EC348509E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4870A-C0EA-4F4B-92C8-678235BCDB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11-30</a:t>
            </a:r>
          </a:p>
        </p:txBody>
      </p:sp>
    </p:spTree>
    <p:extLst>
      <p:ext uri="{BB962C8B-B14F-4D97-AF65-F5344CB8AC3E}">
        <p14:creationId xmlns:p14="http://schemas.microsoft.com/office/powerpoint/2010/main" val="1943001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74C445-6AD3-4F39-9809-B7323703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92014-0147-4CB9-98B7-09B652900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6: Importance of creating positive learning environment:</a:t>
            </a:r>
          </a:p>
          <a:p>
            <a:pPr lvl="1"/>
            <a:r>
              <a:rPr lang="en-US" dirty="0"/>
              <a:t>Teach to various learning styles (auditory, visuals, and tactile)</a:t>
            </a:r>
          </a:p>
          <a:p>
            <a:pPr lvl="1"/>
            <a:r>
              <a:rPr lang="en-US" dirty="0"/>
              <a:t>Use techniques that maximize learning, such as repetition, motivation, and reinforcement</a:t>
            </a:r>
          </a:p>
          <a:p>
            <a:r>
              <a:rPr lang="en-US" dirty="0"/>
              <a:t>Unit 11: Create a positive learning environment by managing the classroom</a:t>
            </a:r>
          </a:p>
          <a:p>
            <a:pPr lvl="1"/>
            <a:r>
              <a:rPr lang="en-US" dirty="0"/>
              <a:t>Learn about your learners</a:t>
            </a:r>
          </a:p>
          <a:p>
            <a:pPr lvl="1"/>
            <a:r>
              <a:rPr lang="en-US" dirty="0"/>
              <a:t>Control sensitive situations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80ACC-4D7A-4CF4-BC30-BE6CA0E5D1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7C731-41BF-498B-9AE5-A914FEC1B0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8B247-53F3-4EF2-BE2C-185C860728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11-31</a:t>
            </a:r>
          </a:p>
        </p:txBody>
      </p:sp>
    </p:spTree>
    <p:extLst>
      <p:ext uri="{BB962C8B-B14F-4D97-AF65-F5344CB8AC3E}">
        <p14:creationId xmlns:p14="http://schemas.microsoft.com/office/powerpoint/2010/main" val="392556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E90A19-9F7D-4803-9615-E8FF0B66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Brain and Hippocampus</a:t>
            </a:r>
          </a:p>
        </p:txBody>
      </p:sp>
      <p:pic>
        <p:nvPicPr>
          <p:cNvPr id="7" name="Picture 6" descr="Illustration depicting different areas in the brain such as the Motor Cortex, Occipital Lobe, Auditory Cortex and Hippocampus.">
            <a:extLst>
              <a:ext uri="{FF2B5EF4-FFF2-40B4-BE49-F238E27FC236}">
                <a16:creationId xmlns:a16="http://schemas.microsoft.com/office/drawing/2014/main" id="{2A387595-9FC3-4556-8AAD-395DC71EC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74" y="1693585"/>
            <a:ext cx="5806851" cy="433689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20A0D0-C10A-4BD7-8D8E-90AEBF9B0D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4FA1E-6A27-4602-A97D-C72CC0C6F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4E80B-5866-43D0-ABA6-694A19FD69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11-32</a:t>
            </a:r>
          </a:p>
        </p:txBody>
      </p:sp>
    </p:spTree>
    <p:extLst>
      <p:ext uri="{BB962C8B-B14F-4D97-AF65-F5344CB8AC3E}">
        <p14:creationId xmlns:p14="http://schemas.microsoft.com/office/powerpoint/2010/main" val="847309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92D672-1E4A-442C-B891-09192B58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Thumb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A2A88-1F62-4616-A659-CAD95531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large content chunks into smaller chunks</a:t>
            </a:r>
          </a:p>
          <a:p>
            <a:r>
              <a:rPr lang="en-US" dirty="0"/>
              <a:t>Present 5-10 minutes of content</a:t>
            </a:r>
          </a:p>
          <a:p>
            <a:r>
              <a:rPr lang="en-US" dirty="0"/>
              <a:t>Let learners “play” with content (talk about it, ask/answer questions about it, do an activity with it)</a:t>
            </a:r>
          </a:p>
          <a:p>
            <a:r>
              <a:rPr lang="en-US" dirty="0"/>
              <a:t>During “play” time, the hippocampus processes information</a:t>
            </a:r>
          </a:p>
          <a:p>
            <a:r>
              <a:rPr lang="en-US" dirty="0"/>
              <a:t>Repeat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46EA8-AF61-4430-A50F-4C88591532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E2ACF-084D-46F1-8D7D-F558F7387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B0862-06EE-406C-A15E-6C7E7F981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11-33</a:t>
            </a:r>
          </a:p>
        </p:txBody>
      </p:sp>
    </p:spTree>
    <p:extLst>
      <p:ext uri="{BB962C8B-B14F-4D97-AF65-F5344CB8AC3E}">
        <p14:creationId xmlns:p14="http://schemas.microsoft.com/office/powerpoint/2010/main" val="628190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EB936-C71B-4742-A74B-4E873F18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DF4BF-2D43-4BB7-982C-0EC52BB3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Re-expose learners to ideas and concepts</a:t>
            </a:r>
          </a:p>
          <a:p>
            <a:r>
              <a:rPr lang="en-US" dirty="0"/>
              <a:t>This starts the learning process and gives the hippocampus pegs that it can hang new information on</a:t>
            </a:r>
          </a:p>
          <a:p>
            <a:r>
              <a:rPr lang="en-US" dirty="0"/>
              <a:t>Hippocampus can process information faster if it has already made pegs</a:t>
            </a:r>
          </a:p>
        </p:txBody>
      </p:sp>
      <p:pic>
        <p:nvPicPr>
          <p:cNvPr id="7" name="Picture 6" descr="[Decorative] Photo of a stack of blocks.">
            <a:extLst>
              <a:ext uri="{FF2B5EF4-FFF2-40B4-BE49-F238E27FC236}">
                <a16:creationId xmlns:a16="http://schemas.microsoft.com/office/drawing/2014/main" id="{3FA4E867-8A06-44A4-98BE-BA31A4144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546" y="3869723"/>
            <a:ext cx="1660894" cy="218993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5D5CE-0E80-4549-A39A-ED18A324D72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73CFA-ECAA-4E55-883B-AD4F8395E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E83DC-D800-4361-AADE-F0EA2630CF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11-34</a:t>
            </a:r>
          </a:p>
        </p:txBody>
      </p:sp>
    </p:spTree>
    <p:extLst>
      <p:ext uri="{BB962C8B-B14F-4D97-AF65-F5344CB8AC3E}">
        <p14:creationId xmlns:p14="http://schemas.microsoft.com/office/powerpoint/2010/main" val="2351165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860FD-6E2F-4F62-B60E-5B105943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373623"/>
            <a:ext cx="8450167" cy="1665140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kinds of behaviors have you seen that indicate a learner might not be fully engaged in the class?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F07B6-824D-40D8-B5D3-6DE57AF8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459049"/>
            <a:ext cx="8512974" cy="907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07532-E9F5-4ECB-B59A-5B1060F28C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6D2B5-E078-4F3C-9F84-CBFB42BA6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0B57C-653B-45DF-8960-396D81148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11-35</a:t>
            </a:r>
          </a:p>
        </p:txBody>
      </p:sp>
    </p:spTree>
    <p:extLst>
      <p:ext uri="{BB962C8B-B14F-4D97-AF65-F5344CB8AC3E}">
        <p14:creationId xmlns:p14="http://schemas.microsoft.com/office/powerpoint/2010/main" val="729289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2456EB-9EA7-4671-877F-4DC74FB5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Behaviors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772DEB-72DB-40AE-A530-97B08F39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kinds of behaviors have you seen that indicate a learner might not be fully engaged in the class?</a:t>
            </a:r>
          </a:p>
          <a:p>
            <a:pPr lvl="1"/>
            <a:r>
              <a:rPr lang="en-US" dirty="0"/>
              <a:t>Side conversationalist (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don’t throw them out…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Non-participator</a:t>
            </a:r>
          </a:p>
          <a:p>
            <a:pPr lvl="1"/>
            <a:r>
              <a:rPr lang="en-US" dirty="0"/>
              <a:t>Expert</a:t>
            </a:r>
          </a:p>
          <a:p>
            <a:pPr lvl="1"/>
            <a:r>
              <a:rPr lang="en-US" dirty="0"/>
              <a:t>Dart thrower</a:t>
            </a:r>
          </a:p>
          <a:p>
            <a:pPr lvl="1"/>
            <a:r>
              <a:rPr lang="en-US" dirty="0"/>
              <a:t>Hare</a:t>
            </a:r>
          </a:p>
          <a:p>
            <a:pPr lvl="1"/>
            <a:r>
              <a:rPr lang="en-US" dirty="0"/>
              <a:t>Noisemaker</a:t>
            </a:r>
          </a:p>
          <a:p>
            <a:pPr lvl="1"/>
            <a:r>
              <a:rPr lang="en-US" dirty="0"/>
              <a:t>Class clown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DC5FF-611C-44D6-ACF4-2520118CE2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9D170-B644-403F-8D06-308F82658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33097-68A4-4FB4-BAC1-E68713094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11-36</a:t>
            </a:r>
          </a:p>
        </p:txBody>
      </p:sp>
      <p:pic>
        <p:nvPicPr>
          <p:cNvPr id="7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1AB672A3-B308-439B-9DB3-4BB8A5275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92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96FCC2-A7CB-49AF-9598-EF01494D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1" y="1392096"/>
            <a:ext cx="8496349" cy="1618958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How did the challenging behaviors enacted during the previous section impact your ability to learn or concentrate?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B2E1DA-F7B5-4A1C-B0CD-37EDA06D6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49811"/>
            <a:ext cx="8512974" cy="917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44711-77D3-47FE-9308-F30596E2F2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FAB57-1D35-4BE1-B7A2-F06457E7F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9B10-5981-430A-A5D7-81FBBCBA6F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11-37</a:t>
            </a:r>
          </a:p>
        </p:txBody>
      </p:sp>
    </p:spTree>
    <p:extLst>
      <p:ext uri="{BB962C8B-B14F-4D97-AF65-F5344CB8AC3E}">
        <p14:creationId xmlns:p14="http://schemas.microsoft.com/office/powerpoint/2010/main" val="1128361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445AC-8907-4690-B134-39422203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Effect of Disruptive Behavior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A7D01-1E23-4A49-B451-1014FD05C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Disruptive behavior may cause others in the class to:</a:t>
            </a:r>
          </a:p>
          <a:p>
            <a:pPr lvl="1"/>
            <a:r>
              <a:rPr lang="en-US" dirty="0"/>
              <a:t>Have trouble concentrating</a:t>
            </a:r>
          </a:p>
          <a:p>
            <a:pPr lvl="1"/>
            <a:r>
              <a:rPr lang="en-US" dirty="0"/>
              <a:t>Have difficulty hearing instructor</a:t>
            </a:r>
          </a:p>
          <a:p>
            <a:pPr lvl="1"/>
            <a:r>
              <a:rPr lang="en-US" dirty="0"/>
              <a:t>Feel less motivated</a:t>
            </a:r>
          </a:p>
          <a:p>
            <a:pPr lvl="1"/>
            <a:r>
              <a:rPr lang="en-US" dirty="0"/>
              <a:t>Feel  angry or irritated</a:t>
            </a:r>
          </a:p>
          <a:p>
            <a:pPr lvl="1"/>
            <a:r>
              <a:rPr lang="en-US" dirty="0"/>
              <a:t>Feel left out</a:t>
            </a:r>
          </a:p>
          <a:p>
            <a:pPr lvl="1"/>
            <a:r>
              <a:rPr lang="en-US" dirty="0"/>
              <a:t>Participate less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2C45F-484E-4985-A864-FE0393A642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460C7-F408-4522-AEA1-465ACB890D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C0A9B-00EE-4F83-8C1F-1EBB6DF63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11-38</a:t>
            </a:r>
          </a:p>
        </p:txBody>
      </p:sp>
    </p:spTree>
    <p:extLst>
      <p:ext uri="{BB962C8B-B14F-4D97-AF65-F5344CB8AC3E}">
        <p14:creationId xmlns:p14="http://schemas.microsoft.com/office/powerpoint/2010/main" val="6216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E5A9B9-4C37-4150-BA3A-2D8670A1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15" y="1493696"/>
            <a:ext cx="8440931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would you like to know about the people in your class?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BA3B9-32B5-4E40-A55A-5FA031A1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49811"/>
            <a:ext cx="8512974" cy="1074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D7433-62F5-4774-A479-02DF76F0C6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97A68-2B76-4C1E-8F07-1456514E8A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CFE26-A9E4-4BD7-880B-AD87B862C4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</a:t>
            </a:r>
          </a:p>
        </p:txBody>
      </p:sp>
    </p:spTree>
    <p:extLst>
      <p:ext uri="{BB962C8B-B14F-4D97-AF65-F5344CB8AC3E}">
        <p14:creationId xmlns:p14="http://schemas.microsoft.com/office/powerpoint/2010/main" val="3696130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11170A-558C-4146-834B-B60325BF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>
                <a:solidFill>
                  <a:srgbClr val="448431"/>
                </a:solidFill>
              </a:rPr>
              <a:t>2 (Unit 11)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3DB71-3E49-4A39-B992-0273A68EF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b="1" dirty="0"/>
              <a:t>Exercise: Addressing Disruptive Behaviors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3DB24-8957-4C88-96E2-A9773001E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BA2FD-E9E8-4DE0-9D92-A3BA573EC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7B8B0-5A7F-4D9D-8A58-E56A3F770F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11-39</a:t>
            </a:r>
          </a:p>
        </p:txBody>
      </p:sp>
    </p:spTree>
    <p:extLst>
      <p:ext uri="{BB962C8B-B14F-4D97-AF65-F5344CB8AC3E}">
        <p14:creationId xmlns:p14="http://schemas.microsoft.com/office/powerpoint/2010/main" val="1187578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5EC282-EB0E-4C9D-A6FE-69048D8C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82B8A3-CC47-408E-A030-B4C783E71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if you have a group of mostly older people? What difficulties should you anticipate they might have?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E275-1BD7-4AF9-BAD5-A5B575913ED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BA8F3-5E03-499E-AB42-AA41625443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9C7E4-9380-4E3D-B4CB-3A453A6EC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11-40</a:t>
            </a:r>
          </a:p>
        </p:txBody>
      </p:sp>
    </p:spTree>
    <p:extLst>
      <p:ext uri="{BB962C8B-B14F-4D97-AF65-F5344CB8AC3E}">
        <p14:creationId xmlns:p14="http://schemas.microsoft.com/office/powerpoint/2010/main" val="1859353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851476-53DB-4D32-87FC-F5D513A6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Audience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544D21-8502-4387-B255-5A6C2C9D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if you have a group of mostly older people? What difficulties should you anticipate they might have?</a:t>
            </a:r>
          </a:p>
          <a:p>
            <a:pPr lvl="1"/>
            <a:r>
              <a:rPr lang="en-US" dirty="0"/>
              <a:t>Auditory</a:t>
            </a:r>
          </a:p>
          <a:p>
            <a:pPr lvl="1"/>
            <a:r>
              <a:rPr lang="en-US" dirty="0"/>
              <a:t>Visual</a:t>
            </a:r>
          </a:p>
          <a:p>
            <a:pPr lvl="1"/>
            <a:r>
              <a:rPr lang="en-US" dirty="0"/>
              <a:t>Bending</a:t>
            </a:r>
          </a:p>
          <a:p>
            <a:pPr lvl="1"/>
            <a:r>
              <a:rPr lang="en-US" dirty="0"/>
              <a:t>Grasping</a:t>
            </a:r>
          </a:p>
          <a:p>
            <a:pPr lvl="1"/>
            <a:r>
              <a:rPr lang="en-US" dirty="0"/>
              <a:t>Strength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012A7-9C7C-46F2-9356-A20C1F5342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14EC3-ADBD-40C6-B5DE-F4D78B0B7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CE296-C146-42E7-84C4-C3DBC8B4C5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11-41</a:t>
            </a:r>
          </a:p>
        </p:txBody>
      </p:sp>
    </p:spTree>
    <p:extLst>
      <p:ext uri="{BB962C8B-B14F-4D97-AF65-F5344CB8AC3E}">
        <p14:creationId xmlns:p14="http://schemas.microsoft.com/office/powerpoint/2010/main" val="930490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3F8CAD-24A7-459F-AE99-718A32CA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485184"/>
            <a:ext cx="7868276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kinds of accommodations could you make?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827E6-A7AD-49FD-8EEB-1C0477DB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449811"/>
            <a:ext cx="8512974" cy="1092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BF3EE-F5D8-4CDF-BC42-1AB2F2EB57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96B2B-E7C2-460E-B699-BE77B78E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4B383-C444-47F8-9EF1-C28146BB4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11-42</a:t>
            </a:r>
          </a:p>
        </p:txBody>
      </p:sp>
    </p:spTree>
    <p:extLst>
      <p:ext uri="{BB962C8B-B14F-4D97-AF65-F5344CB8AC3E}">
        <p14:creationId xmlns:p14="http://schemas.microsoft.com/office/powerpoint/2010/main" val="2966327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CA11A-F147-4C36-86B4-6F694424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1" y="320678"/>
            <a:ext cx="5819329" cy="1017672"/>
          </a:xfrm>
        </p:spPr>
        <p:txBody>
          <a:bodyPr>
            <a:noAutofit/>
          </a:bodyPr>
          <a:lstStyle/>
          <a:p>
            <a:r>
              <a:rPr lang="en-US" dirty="0"/>
              <a:t>Make Accommodations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EB4E18-1959-4855-B1B5-15F15E2B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616336"/>
          </a:xfrm>
        </p:spPr>
        <p:txBody>
          <a:bodyPr>
            <a:normAutofit/>
          </a:bodyPr>
          <a:lstStyle/>
          <a:p>
            <a:r>
              <a:rPr lang="en-US" b="1" dirty="0"/>
              <a:t>What kinds of accommodations could you make?</a:t>
            </a:r>
          </a:p>
          <a:p>
            <a:pPr lvl="1"/>
            <a:r>
              <a:rPr lang="en-US" dirty="0"/>
              <a:t>Do not make assumptions about limitations</a:t>
            </a:r>
          </a:p>
          <a:p>
            <a:pPr lvl="1"/>
            <a:r>
              <a:rPr lang="en-US" dirty="0"/>
              <a:t>Arrange classroom such that participants may sit close to front/instructor</a:t>
            </a:r>
          </a:p>
          <a:p>
            <a:pPr lvl="1"/>
            <a:r>
              <a:rPr lang="en-US" dirty="0"/>
              <a:t>Use microphone if possible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E92AC-A8DC-4915-BFF1-84000A44606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EB264-21F0-485F-8925-38DC5FB5D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DCD0-6065-48AB-81D0-182A22E63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11-43</a:t>
            </a:r>
          </a:p>
        </p:txBody>
      </p:sp>
    </p:spTree>
    <p:extLst>
      <p:ext uri="{BB962C8B-B14F-4D97-AF65-F5344CB8AC3E}">
        <p14:creationId xmlns:p14="http://schemas.microsoft.com/office/powerpoint/2010/main" val="745489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CA11A-F147-4C36-86B4-6F694424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774939" cy="1017672"/>
          </a:xfrm>
        </p:spPr>
        <p:txBody>
          <a:bodyPr>
            <a:noAutofit/>
          </a:bodyPr>
          <a:lstStyle/>
          <a:p>
            <a:r>
              <a:rPr lang="en-US" dirty="0"/>
              <a:t>Make Accommodations</a:t>
            </a:r>
            <a:r>
              <a:rPr lang="en-US" sz="2000" dirty="0"/>
              <a:t> </a:t>
            </a:r>
            <a:r>
              <a:rPr lang="en-US" sz="1000" dirty="0">
                <a:solidFill>
                  <a:srgbClr val="448431"/>
                </a:solidFill>
              </a:rPr>
              <a:t>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EB4E18-1959-4855-B1B5-15F15E2B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616336"/>
          </a:xfrm>
        </p:spPr>
        <p:txBody>
          <a:bodyPr>
            <a:normAutofit/>
          </a:bodyPr>
          <a:lstStyle/>
          <a:p>
            <a:r>
              <a:rPr lang="en-US" b="1" dirty="0"/>
              <a:t>What kinds of accommodations could you make?</a:t>
            </a:r>
          </a:p>
          <a:p>
            <a:pPr lvl="1"/>
            <a:r>
              <a:rPr lang="en-US" dirty="0"/>
              <a:t>Provide CERT Basic Training Participant Manual in Braille and in screen-reader format if requested</a:t>
            </a:r>
          </a:p>
          <a:p>
            <a:pPr lvl="1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Emphasize that there are functions for every person on a CERT</a:t>
            </a:r>
          </a:p>
          <a:p>
            <a:pPr lvl="1"/>
            <a:r>
              <a:rPr lang="en-US" dirty="0"/>
              <a:t>In exercises requiring physical agility, encourage all participants to try everything</a:t>
            </a:r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E92AC-A8DC-4915-BFF1-84000A44606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EB264-21F0-485F-8925-38DC5FB5D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DCD0-6065-48AB-81D0-182A22E63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11-44</a:t>
            </a:r>
          </a:p>
        </p:txBody>
      </p:sp>
      <p:pic>
        <p:nvPicPr>
          <p:cNvPr id="7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52029A3D-6023-4146-A0B1-6E4EFB7C3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43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EE4DF0-9CE0-4447-8555-BAF750C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E1281-64A4-4F56-A880-4BCC92ADF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if someone arrives at the first class in a wheelchair? Do you automatically assume that this person cannot be a CERT volunteer?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4389C-F91E-463E-A5E4-5FDF19D26A8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B3C99-B396-45EC-89CA-5809A96AF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64CC6-86E0-4727-B48C-9063AB6EAE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11-45</a:t>
            </a:r>
          </a:p>
        </p:txBody>
      </p:sp>
    </p:spTree>
    <p:extLst>
      <p:ext uri="{BB962C8B-B14F-4D97-AF65-F5344CB8AC3E}">
        <p14:creationId xmlns:p14="http://schemas.microsoft.com/office/powerpoint/2010/main" val="2531188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BA557-B5CD-41E8-AE21-161BCD98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272023"/>
            <a:ext cx="5806851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How would you respond?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71878-978A-48C3-9EDF-F03C4BE52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3" y="459049"/>
            <a:ext cx="8512974" cy="695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2BC03-DE11-424D-A6AA-A88CD9AAA6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7AC01-7998-45AF-A0E2-BB15FFF3E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AB2E5-A189-4F22-A69F-1C6BE38C18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11-46</a:t>
            </a:r>
          </a:p>
        </p:txBody>
      </p:sp>
    </p:spTree>
    <p:extLst>
      <p:ext uri="{BB962C8B-B14F-4D97-AF65-F5344CB8AC3E}">
        <p14:creationId xmlns:p14="http://schemas.microsoft.com/office/powerpoint/2010/main" val="3025787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FE3808-A5F6-4793-A827-B3EBFEEA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9FA073-6B50-4B85-BFC0-2891B1986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would you respond?</a:t>
            </a:r>
          </a:p>
          <a:p>
            <a:pPr lvl="1"/>
            <a:r>
              <a:rPr lang="en-US" dirty="0"/>
              <a:t>Do not make assumptions about limitations</a:t>
            </a:r>
          </a:p>
          <a:p>
            <a:pPr lvl="1"/>
            <a:r>
              <a:rPr lang="en-US" dirty="0"/>
              <a:t>Ensure classroom has clearance for wheelchairs</a:t>
            </a:r>
          </a:p>
          <a:p>
            <a:pPr lvl="1"/>
            <a:r>
              <a:rPr lang="en-US" dirty="0"/>
              <a:t>In exercises requiring physical agility, encourage all participants to try everything</a:t>
            </a:r>
          </a:p>
          <a:p>
            <a:pPr lvl="1"/>
            <a:r>
              <a:rPr lang="en-US" dirty="0"/>
              <a:t>For those with physical challenges, suggest manageable functions (e.g., group leader, safety officer, documentation)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78632-41B0-4D51-838F-3D3FA2AFA6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CD1BE-6149-4923-A1F1-2B2ABA12A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6245E-DB6E-4CC6-A959-A066DBCB8A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11-47</a:t>
            </a:r>
          </a:p>
        </p:txBody>
      </p:sp>
    </p:spTree>
    <p:extLst>
      <p:ext uri="{BB962C8B-B14F-4D97-AF65-F5344CB8AC3E}">
        <p14:creationId xmlns:p14="http://schemas.microsoft.com/office/powerpoint/2010/main" val="3904617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95BD25-5DEE-4234-9F85-4E286AFB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600" dirty="0">
                <a:solidFill>
                  <a:srgbClr val="448431"/>
                </a:solidFill>
              </a:rPr>
              <a:t> 11 </a:t>
            </a:r>
            <a:r>
              <a:rPr lang="en-US" dirty="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84F57-3D12-4C56-9A71-0E8E73BC5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can tell you about themselves in several ways, verbally and non-verbally</a:t>
            </a:r>
          </a:p>
          <a:p>
            <a:r>
              <a:rPr lang="en-US" dirty="0"/>
              <a:t>Listen to people and read their cues to make training effective</a:t>
            </a:r>
          </a:p>
          <a:p>
            <a:r>
              <a:rPr lang="en-US" dirty="0"/>
              <a:t>Use guidelines for sensitive situations in the classroom</a:t>
            </a:r>
          </a:p>
          <a:p>
            <a:r>
              <a:rPr lang="en-US" dirty="0"/>
              <a:t>Work with participants on the issue of asking permission to touch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A4B59-962A-45E0-9B5D-0E3922C8C4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779BA-3211-48BF-93C1-505C8CE91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F1B7A-792C-44ED-A8F6-DBB8B08564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11-48</a:t>
            </a:r>
          </a:p>
        </p:txBody>
      </p:sp>
    </p:spTree>
    <p:extLst>
      <p:ext uri="{BB962C8B-B14F-4D97-AF65-F5344CB8AC3E}">
        <p14:creationId xmlns:p14="http://schemas.microsoft.com/office/powerpoint/2010/main" val="404271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32F33-0253-4BB5-810D-6927F9F8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You Want to Know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B83057-677C-451E-92DD-93EF3996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would you like to know about the people in your class?</a:t>
            </a:r>
          </a:p>
          <a:p>
            <a:pPr lvl="1"/>
            <a:r>
              <a:rPr lang="en-US" dirty="0"/>
              <a:t>Names</a:t>
            </a:r>
          </a:p>
          <a:p>
            <a:pPr lvl="1"/>
            <a:r>
              <a:rPr lang="en-US" dirty="0"/>
              <a:t>Why they are here</a:t>
            </a:r>
          </a:p>
          <a:p>
            <a:pPr lvl="1"/>
            <a:r>
              <a:rPr lang="en-US" dirty="0"/>
              <a:t>What they want to get out of the class</a:t>
            </a:r>
          </a:p>
          <a:p>
            <a:pPr lvl="1"/>
            <a:r>
              <a:rPr lang="en-US" dirty="0"/>
              <a:t>What limitations they may have</a:t>
            </a:r>
          </a:p>
          <a:p>
            <a:pPr lvl="1"/>
            <a:r>
              <a:rPr lang="en-US" dirty="0"/>
              <a:t>What cultural backgrounds are represented</a:t>
            </a:r>
          </a:p>
          <a:p>
            <a:pPr lvl="1"/>
            <a:r>
              <a:rPr lang="en-US" dirty="0"/>
              <a:t>If any of them will be a challenge to work with</a:t>
            </a:r>
          </a:p>
          <a:p>
            <a:pPr lvl="1"/>
            <a:r>
              <a:rPr lang="en-US" dirty="0"/>
              <a:t>Who might be helpful during activities </a:t>
            </a:r>
          </a:p>
          <a:p>
            <a:pPr lvl="1"/>
            <a:r>
              <a:rPr lang="en-US" dirty="0"/>
              <a:t>How they are feeling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B1064-8EAA-4CDF-AE28-CAD6CA638B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95D94-64E7-4EE1-B69C-15657A766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926F9-F6AC-4123-824C-E06D80F48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</a:t>
            </a:r>
          </a:p>
        </p:txBody>
      </p:sp>
    </p:spTree>
    <p:extLst>
      <p:ext uri="{BB962C8B-B14F-4D97-AF65-F5344CB8AC3E}">
        <p14:creationId xmlns:p14="http://schemas.microsoft.com/office/powerpoint/2010/main" val="61691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7C3F15-A53B-445A-B889-711F837F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600" dirty="0">
                <a:solidFill>
                  <a:srgbClr val="448431"/>
                </a:solidFill>
              </a:rPr>
              <a:t> 11 </a:t>
            </a:r>
            <a:r>
              <a:rPr lang="en-US" dirty="0"/>
              <a:t>Summary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448431"/>
                </a:solidFill>
              </a:rPr>
              <a:t>(continued)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C35AB2-C02D-48A9-9F17-D7428C7C5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times instructors encounter learners who present challenges:</a:t>
            </a:r>
          </a:p>
          <a:p>
            <a:pPr lvl="1"/>
            <a:r>
              <a:rPr lang="en-US" dirty="0"/>
              <a:t>Behaviors that might disrupt the class</a:t>
            </a:r>
          </a:p>
          <a:p>
            <a:pPr lvl="1"/>
            <a:r>
              <a:rPr lang="en-US" dirty="0"/>
              <a:t>Functional limitations</a:t>
            </a:r>
          </a:p>
          <a:p>
            <a:r>
              <a:rPr lang="en-US" dirty="0"/>
              <a:t>Instructors can use a range of techniques to respond to any of these situations</a:t>
            </a:r>
          </a:p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If conflict between two students occurs, engage them in discussion in class and address the conflict privately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7968E-21DD-415B-8CF5-8E39777DD4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A303C-D8C8-40C1-8CFD-C6D9437A56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1E0E3-7BFE-4D1E-98FC-E3C656581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11-49</a:t>
            </a:r>
          </a:p>
        </p:txBody>
      </p:sp>
      <p:pic>
        <p:nvPicPr>
          <p:cNvPr id="7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6721691C-722A-4F17-B422-E3C25461E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6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D429A4-2E6F-414C-B9D9-10F31371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272024"/>
            <a:ext cx="7397222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How can you find out this information?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B3838-BCCC-4CD3-ACF7-C0DCD84A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8" y="449812"/>
            <a:ext cx="8512974" cy="695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D74C8-521A-4B20-B67A-A3DADF0EDF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E039F-3895-48AF-84CC-474B5A41D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BC358-B973-4C96-A095-62197C2559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11-5</a:t>
            </a:r>
          </a:p>
        </p:txBody>
      </p:sp>
    </p:spTree>
    <p:extLst>
      <p:ext uri="{BB962C8B-B14F-4D97-AF65-F5344CB8AC3E}">
        <p14:creationId xmlns:p14="http://schemas.microsoft.com/office/powerpoint/2010/main" val="307248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E9070-A41C-4ED8-ACCF-2ABCFF6D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5B5566-4132-470A-BCE6-636036D83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can you find out this information?</a:t>
            </a:r>
          </a:p>
          <a:p>
            <a:pPr lvl="1"/>
            <a:r>
              <a:rPr lang="en-US" dirty="0"/>
              <a:t>Introductions</a:t>
            </a:r>
          </a:p>
          <a:p>
            <a:pPr lvl="1"/>
            <a:r>
              <a:rPr lang="en-US" dirty="0"/>
              <a:t>Gathering expectations</a:t>
            </a:r>
          </a:p>
          <a:p>
            <a:pPr lvl="1"/>
            <a:r>
              <a:rPr lang="en-US" dirty="0"/>
              <a:t>General conversations</a:t>
            </a:r>
          </a:p>
          <a:p>
            <a:pPr lvl="1"/>
            <a:r>
              <a:rPr lang="en-US" dirty="0"/>
              <a:t>Observations</a:t>
            </a:r>
          </a:p>
          <a:p>
            <a:pPr lvl="1"/>
            <a:r>
              <a:rPr lang="en-US" dirty="0"/>
              <a:t>Asking specific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81885-3DDC-4293-8ED8-855CA8D756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1E925-5C23-48E5-A2BB-3373ED92D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8AC04-060A-4376-85FB-B00701728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11-6</a:t>
            </a:r>
          </a:p>
        </p:txBody>
      </p:sp>
    </p:spTree>
    <p:extLst>
      <p:ext uri="{BB962C8B-B14F-4D97-AF65-F5344CB8AC3E}">
        <p14:creationId xmlns:p14="http://schemas.microsoft.com/office/powerpoint/2010/main" val="57444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C69319-29D0-465F-9D9E-F36123A7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281260"/>
            <a:ext cx="8062240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is another way to get to know people?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4FC1F-E711-4A27-85A3-19A62F0A5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49811"/>
            <a:ext cx="8512974" cy="778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D0FF1-5992-4A11-A582-0563F2319C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F084E-06A6-42CD-A520-E5D91B66A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FB76-1A49-47EC-8DB6-C0FC1FA70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11-7</a:t>
            </a:r>
          </a:p>
        </p:txBody>
      </p:sp>
    </p:spTree>
    <p:extLst>
      <p:ext uri="{BB962C8B-B14F-4D97-AF65-F5344CB8AC3E}">
        <p14:creationId xmlns:p14="http://schemas.microsoft.com/office/powerpoint/2010/main" val="40863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47A04-F733-45F9-953E-3F4344EA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Non-Verbal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AEBFCD-BB4B-46B2-B0AF-FB69C022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another way to get to know people?</a:t>
            </a:r>
          </a:p>
          <a:p>
            <a:pPr lvl="1"/>
            <a:r>
              <a:rPr lang="en-US" dirty="0"/>
              <a:t>Non-verbal communication/body language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4DEF2-FA37-456C-B136-00D2C868D1D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11-2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D5F35-FBBB-4F2C-ACA5-F0A914FF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11: Manage the Classroom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EAA07-7C22-46DC-92EA-DD516F6CC5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11-8</a:t>
            </a:r>
          </a:p>
        </p:txBody>
      </p:sp>
    </p:spTree>
    <p:extLst>
      <p:ext uri="{BB962C8B-B14F-4D97-AF65-F5344CB8AC3E}">
        <p14:creationId xmlns:p14="http://schemas.microsoft.com/office/powerpoint/2010/main" val="38884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PPTTmplt20190319" id="{D722C5DE-2F57-4455-BD5B-B112E512D8C7}" vid="{C04B925E-061A-4622-B6DB-888605106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FE5F7B7910C4D8144887B4C3EC5DA" ma:contentTypeVersion="10" ma:contentTypeDescription="Create a new document." ma:contentTypeScope="" ma:versionID="9842cf9d99d7260b0fe682072e4231ac">
  <xsd:schema xmlns:xsd="http://www.w3.org/2001/XMLSchema" xmlns:xs="http://www.w3.org/2001/XMLSchema" xmlns:p="http://schemas.microsoft.com/office/2006/metadata/properties" xmlns:ns2="cd7a79f3-a22f-4b0a-abe2-9eca9b7c463e" xmlns:ns3="ec9525e3-0e26-41e5-be28-2227dc64c83e" targetNamespace="http://schemas.microsoft.com/office/2006/metadata/properties" ma:root="true" ma:fieldsID="803e844ea8424115489f0f51abb3d71c" ns2:_="" ns3:_="">
    <xsd:import namespace="cd7a79f3-a22f-4b0a-abe2-9eca9b7c463e"/>
    <xsd:import namespace="ec9525e3-0e26-41e5-be28-2227dc64c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a79f3-a22f-4b0a-abe2-9eca9b7c4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25e3-0e26-41e5-be28-2227dc64c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2231E3-016F-4B17-AC09-DB5F282D3A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E25F7-62C1-4EBA-951A-88947046B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a79f3-a22f-4b0a-abe2-9eca9b7c463e"/>
    <ds:schemaRef ds:uri="ec9525e3-0e26-41e5-be28-2227dc64c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DD7AE4-83D3-421C-A1C5-EED6632DACD5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ec9525e3-0e26-41e5-be28-2227dc64c83e"/>
    <ds:schemaRef ds:uri="http://schemas.openxmlformats.org/package/2006/metadata/core-properties"/>
    <ds:schemaRef ds:uri="cd7a79f3-a22f-4b0a-abe2-9eca9b7c463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CERTPPTTmplt</Template>
  <TotalTime>14103</TotalTime>
  <Words>2163</Words>
  <Application>Microsoft Office PowerPoint</Application>
  <PresentationFormat>On-screen Show (4:3)</PresentationFormat>
  <Paragraphs>367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1_Office Theme</vt:lpstr>
      <vt:lpstr>Unit 11: Manage the Classroom</vt:lpstr>
      <vt:lpstr>Unit 11 Objectives</vt:lpstr>
      <vt:lpstr>Unit 11 Objectives (continued)</vt:lpstr>
      <vt:lpstr>What would you like to know about the people in your class?</vt:lpstr>
      <vt:lpstr>What You Want to Know</vt:lpstr>
      <vt:lpstr>How can you find out this information?</vt:lpstr>
      <vt:lpstr>Gather Information</vt:lpstr>
      <vt:lpstr>What is another way to get to know people?</vt:lpstr>
      <vt:lpstr>Non-Verbal Information</vt:lpstr>
      <vt:lpstr>What can body language tell you?</vt:lpstr>
      <vt:lpstr>Body Language</vt:lpstr>
      <vt:lpstr>Exercise 1 (Unit 11)</vt:lpstr>
      <vt:lpstr>What is cultural sensitivity and why is it important to you as an instructor?</vt:lpstr>
      <vt:lpstr>Cultural Sensitivity</vt:lpstr>
      <vt:lpstr>Recommendations (1 of 3)</vt:lpstr>
      <vt:lpstr>Recommendations (2 of 3)</vt:lpstr>
      <vt:lpstr>Recommendations (3 of 3)</vt:lpstr>
      <vt:lpstr>Examples of Sensitive Topics</vt:lpstr>
      <vt:lpstr>Scenario</vt:lpstr>
      <vt:lpstr>What can you do with the information you learned?</vt:lpstr>
      <vt:lpstr>What To Do With This Information</vt:lpstr>
      <vt:lpstr>Teaching for All Ages</vt:lpstr>
      <vt:lpstr>Teaching Considerations: Gen X &amp; Gen Y</vt:lpstr>
      <vt:lpstr>Think about situations that might make a learner feel left out. Can you identify some of those situations?</vt:lpstr>
      <vt:lpstr>Don’t Leave Learners Out</vt:lpstr>
      <vt:lpstr>Guidelines for Appropriate Behavior</vt:lpstr>
      <vt:lpstr>Watch Your Language</vt:lpstr>
      <vt:lpstr>Be Consistent</vt:lpstr>
      <vt:lpstr>Get to Know Learners</vt:lpstr>
      <vt:lpstr>Deal with Touch</vt:lpstr>
      <vt:lpstr>For those of you who have taught CERT Basic Training, what methods have you found to be effective for asking permission to touch?</vt:lpstr>
      <vt:lpstr>Review</vt:lpstr>
      <vt:lpstr>Brain and Hippocampus</vt:lpstr>
      <vt:lpstr>Rule of Thumb</vt:lpstr>
      <vt:lpstr>Building Blocks</vt:lpstr>
      <vt:lpstr>What kinds of behaviors have you seen that indicate a learner might not be fully engaged in the class?</vt:lpstr>
      <vt:lpstr>Disruptive Behaviors</vt:lpstr>
      <vt:lpstr>How did the challenging behaviors enacted during the previous section impact your ability to learn or concentrate?</vt:lpstr>
      <vt:lpstr>Effect of Disruptive Behavior</vt:lpstr>
      <vt:lpstr>Exercise 2 (Unit 11)</vt:lpstr>
      <vt:lpstr>Scenario #1</vt:lpstr>
      <vt:lpstr>Older Audience</vt:lpstr>
      <vt:lpstr>What kinds of accommodations could you make?</vt:lpstr>
      <vt:lpstr>Make Accommodations</vt:lpstr>
      <vt:lpstr>Make Accommodations (continued)</vt:lpstr>
      <vt:lpstr>Scenario #2</vt:lpstr>
      <vt:lpstr>How would you respond?</vt:lpstr>
      <vt:lpstr>How to Respond</vt:lpstr>
      <vt:lpstr>Unit 11 Summary</vt:lpstr>
      <vt:lpstr>Unit 11 Summary (continued)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Kendall</dc:creator>
  <cp:keywords/>
  <dc:description/>
  <cp:lastModifiedBy>Michael Wilson</cp:lastModifiedBy>
  <cp:revision>955</cp:revision>
  <dcterms:created xsi:type="dcterms:W3CDTF">2019-04-19T15:08:43Z</dcterms:created>
  <dcterms:modified xsi:type="dcterms:W3CDTF">2024-06-08T03:45:41Z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0x010100798FE5F7B7910C4D8144887B4C3EC5DA</vt:lpwstr>
  </property>
</Properties>
</file>