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8"/>
  </p:notesMasterIdLst>
  <p:handoutMasterIdLst>
    <p:handoutMasterId r:id="rId19"/>
  </p:handoutMasterIdLst>
  <p:sldIdLst>
    <p:sldId id="506" r:id="rId5"/>
    <p:sldId id="507" r:id="rId6"/>
    <p:sldId id="508" r:id="rId7"/>
    <p:sldId id="509" r:id="rId8"/>
    <p:sldId id="510" r:id="rId9"/>
    <p:sldId id="511" r:id="rId10"/>
    <p:sldId id="512" r:id="rId11"/>
    <p:sldId id="513" r:id="rId12"/>
    <p:sldId id="514" r:id="rId13"/>
    <p:sldId id="515" r:id="rId14"/>
    <p:sldId id="516" r:id="rId15"/>
    <p:sldId id="517" r:id="rId16"/>
    <p:sldId id="51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55419" y="2178296"/>
            <a:ext cx="9070109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12: CERT Basic Training Unit 7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3F109-5C79-4AF0-BD4A-36BDCB52AD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36" y="1635992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3399285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845DDF-5144-4CAF-A179-1975A4D5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7, part 2 of 4)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0C05AD-D1BF-4020-B871-BC0A5B2B3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warning about risks associated with search and rescue without scaring</a:t>
            </a:r>
          </a:p>
          <a:p>
            <a:r>
              <a:rPr lang="en-US" dirty="0"/>
              <a:t>When teaching size-up, emphasize having a plan of action</a:t>
            </a:r>
          </a:p>
          <a:p>
            <a:r>
              <a:rPr lang="en-US" dirty="0"/>
              <a:t>Marking structures:</a:t>
            </a:r>
          </a:p>
          <a:p>
            <a:pPr lvl="1"/>
            <a:r>
              <a:rPr lang="en-US" dirty="0"/>
              <a:t>Know and use local jurisdiction’s practice in marking structures</a:t>
            </a:r>
          </a:p>
          <a:p>
            <a:pPr lvl="1"/>
            <a:r>
              <a:rPr lang="en-US" dirty="0"/>
              <a:t>Illustrate marking technique on easel pad and discuss what goes in each quadrant of “X”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B66A2B-5F5A-4E13-84EF-15E17632B98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A4D7A-CE49-4304-B989-D3889C1BE2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43304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4C7CA2-5AEC-4C57-96DF-99C63601CA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12-9</a:t>
            </a:r>
          </a:p>
        </p:txBody>
      </p:sp>
    </p:spTree>
    <p:extLst>
      <p:ext uri="{BB962C8B-B14F-4D97-AF65-F5344CB8AC3E}">
        <p14:creationId xmlns:p14="http://schemas.microsoft.com/office/powerpoint/2010/main" val="2289145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D71D46-9B85-46B1-991A-58D96A4DD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7, part 3 of 4)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AE28A9-E2CB-4724-8263-77E275305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Emphasize that CERT should not move bodies of people who have died in buildings</a:t>
            </a:r>
          </a:p>
          <a:p>
            <a:pPr lvl="1"/>
            <a:r>
              <a:rPr lang="en-US" dirty="0"/>
              <a:t>Local law regarding who should move the person will prevail</a:t>
            </a:r>
          </a:p>
          <a:p>
            <a:pPr lvl="1"/>
            <a:r>
              <a:rPr lang="en-US" dirty="0"/>
              <a:t>Building may be crime scene where there should be any tampering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B0BC03-39AE-4640-8AD7-29795275B5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55891-5B5D-4019-B110-6C11FB8453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15595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3A42D-73A2-4CA8-88E1-3328EACD8B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12-10</a:t>
            </a:r>
          </a:p>
        </p:txBody>
      </p:sp>
    </p:spTree>
    <p:extLst>
      <p:ext uri="{BB962C8B-B14F-4D97-AF65-F5344CB8AC3E}">
        <p14:creationId xmlns:p14="http://schemas.microsoft.com/office/powerpoint/2010/main" val="200566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C2C1D11-3FDA-418C-A3AB-57860BC12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Tips</a:t>
            </a:r>
            <a:r>
              <a:rPr lang="en-US" sz="800" dirty="0">
                <a:solidFill>
                  <a:prstClr val="white"/>
                </a:solidFill>
              </a:rPr>
              <a:t> </a:t>
            </a:r>
            <a:r>
              <a:rPr lang="en-US" sz="800" dirty="0">
                <a:solidFill>
                  <a:srgbClr val="448431"/>
                </a:solidFill>
              </a:rPr>
              <a:t>(Tips for Teaching Unit 7, part 4 of 4)</a:t>
            </a:r>
            <a:r>
              <a:rPr lang="en-US" dirty="0">
                <a:solidFill>
                  <a:srgbClr val="448431"/>
                </a:solidFill>
              </a:rPr>
              <a:t>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058A43-1DAF-4272-9D92-F738E98AE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7-25 is animated</a:t>
            </a:r>
          </a:p>
          <a:p>
            <a:pPr lvl="1"/>
            <a:r>
              <a:rPr lang="en-US" dirty="0"/>
              <a:t>Requires three clicks for entire slide to appear</a:t>
            </a:r>
          </a:p>
          <a:p>
            <a:r>
              <a:rPr lang="en-US" dirty="0"/>
              <a:t>Instructors must describe and help participants understand when to attempt a rescue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1C3F1-E51C-42B8-8560-03AA1834BD3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48AE56-6288-43DE-B3CA-364ABD75A2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012577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06AA53-DE27-46FF-B866-8B1A6E92756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12-11</a:t>
            </a:r>
          </a:p>
        </p:txBody>
      </p:sp>
    </p:spTree>
    <p:extLst>
      <p:ext uri="{BB962C8B-B14F-4D97-AF65-F5344CB8AC3E}">
        <p14:creationId xmlns:p14="http://schemas.microsoft.com/office/powerpoint/2010/main" val="42510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A8F0E8-2EDC-44F4-9FA8-6E1FF456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Course</a:t>
            </a:r>
            <a:r>
              <a:rPr lang="en-US" sz="500" dirty="0">
                <a:solidFill>
                  <a:srgbClr val="448431"/>
                </a:solidFill>
              </a:rPr>
              <a:t> (Unit 12)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B1DD35C-E4B2-4381-BDC1-44407811F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continues messages of:</a:t>
            </a:r>
          </a:p>
          <a:p>
            <a:pPr lvl="1"/>
            <a:r>
              <a:rPr lang="en-US" dirty="0"/>
              <a:t>Teamwork</a:t>
            </a:r>
          </a:p>
          <a:p>
            <a:pPr lvl="1"/>
            <a:r>
              <a:rPr lang="en-US" dirty="0"/>
              <a:t>The need for size-up</a:t>
            </a:r>
          </a:p>
          <a:p>
            <a:pPr lvl="1"/>
            <a:r>
              <a:rPr lang="en-US" dirty="0"/>
              <a:t>Team safety</a:t>
            </a:r>
          </a:p>
          <a:p>
            <a:r>
              <a:rPr lang="en-US" dirty="0"/>
              <a:t>It picks up on concept of patient assessment from Units 3 and 4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62BCD0-66C3-4F57-B451-AD0B058E488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733DC4-E26E-48DA-B413-FB9E3A527A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04758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79138F-F5D0-4BE1-A695-3942877D04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12-12</a:t>
            </a:r>
          </a:p>
        </p:txBody>
      </p:sp>
    </p:spTree>
    <p:extLst>
      <p:ext uri="{BB962C8B-B14F-4D97-AF65-F5344CB8AC3E}">
        <p14:creationId xmlns:p14="http://schemas.microsoft.com/office/powerpoint/2010/main" val="279510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C1E3F91-A535-4357-9DF2-E57886E0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60"/>
            <a:ext cx="8126894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is the purpose of CERT Basic Training Unit 7?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2171A9-8AE9-41F6-9E92-694B00C44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3" y="459048"/>
            <a:ext cx="8512974" cy="1120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CC7F0B-E399-49A2-98BE-056AE800469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443DA-00F4-4F64-B622-C9E88B96F9A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87886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04082D-75B2-4737-8A4A-B8C2D6EB7F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12-1</a:t>
            </a:r>
          </a:p>
        </p:txBody>
      </p:sp>
    </p:spTree>
    <p:extLst>
      <p:ext uri="{BB962C8B-B14F-4D97-AF65-F5344CB8AC3E}">
        <p14:creationId xmlns:p14="http://schemas.microsoft.com/office/powerpoint/2010/main" val="2110692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782115C-78B9-403D-A973-3EA2FFBE8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Unit 7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68B8AC-3F42-4B0F-9F86-C8278B0D0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is the purpose of CERT Basic Training Unit 7?</a:t>
            </a:r>
          </a:p>
          <a:p>
            <a:pPr lvl="1"/>
            <a:r>
              <a:rPr lang="en-US" dirty="0"/>
              <a:t>Show how to do search and rescue size-up</a:t>
            </a:r>
          </a:p>
          <a:p>
            <a:pPr lvl="1"/>
            <a:r>
              <a:rPr lang="en-US" dirty="0"/>
              <a:t>Teach how to conduct interior and exterior searches</a:t>
            </a:r>
          </a:p>
          <a:p>
            <a:pPr lvl="1"/>
            <a:r>
              <a:rPr lang="en-US" dirty="0"/>
              <a:t>Teach how to rescue a survivor: lifting, leveraging, cribbing, and survivor removal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B778CE-8922-4B4B-BC42-4EA62EDC8DC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B10C4C-0C06-4D47-9BD9-74F9AA7137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74031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C4E221-F040-427B-862A-46F7885A54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12-2</a:t>
            </a:r>
          </a:p>
        </p:txBody>
      </p:sp>
    </p:spTree>
    <p:extLst>
      <p:ext uri="{BB962C8B-B14F-4D97-AF65-F5344CB8AC3E}">
        <p14:creationId xmlns:p14="http://schemas.microsoft.com/office/powerpoint/2010/main" val="220757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9F8698-81B3-46C4-B955-89E170F19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272024"/>
            <a:ext cx="8468640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learning objectives for this unit?</a:t>
            </a:r>
            <a:r>
              <a:rPr lang="en-US" sz="200" i="0" dirty="0">
                <a:solidFill>
                  <a:prstClr val="black"/>
                </a:solidFill>
                <a:ea typeface="+mn-ea"/>
              </a:rPr>
              <a:t> </a:t>
            </a:r>
            <a:r>
              <a:rPr lang="en-US" sz="200" i="0" dirty="0">
                <a:ea typeface="+mn-ea"/>
              </a:rPr>
              <a:t>(Unit 7)</a:t>
            </a:r>
            <a:endParaRPr lang="en-US" sz="2800" i="0" dirty="0">
              <a:ea typeface="+mn-ea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21BCDF0-9107-41A4-88A6-529AAC9E5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3" y="440574"/>
            <a:ext cx="8512974" cy="704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73CD8-0DFC-4759-8919-BA23785608D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5F0D7-B80B-429A-8A03-6051F66D82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067995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0221C6-C36E-41A7-AE2E-B06B860EDE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12-3</a:t>
            </a:r>
          </a:p>
        </p:txBody>
      </p:sp>
    </p:spTree>
    <p:extLst>
      <p:ext uri="{BB962C8B-B14F-4D97-AF65-F5344CB8AC3E}">
        <p14:creationId xmlns:p14="http://schemas.microsoft.com/office/powerpoint/2010/main" val="316191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E34571-8497-47F7-B911-B8C458DFC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269" y="717841"/>
            <a:ext cx="5806851" cy="1017672"/>
          </a:xfrm>
        </p:spPr>
        <p:txBody>
          <a:bodyPr>
            <a:normAutofit/>
          </a:bodyPr>
          <a:lstStyle/>
          <a:p>
            <a:r>
              <a:rPr lang="en-US" sz="1200" dirty="0">
                <a:solidFill>
                  <a:srgbClr val="448431"/>
                </a:solidFill>
              </a:rPr>
              <a:t>Learning Objectives (Unit 7)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38C6A62-0EF3-417B-94AA-A220DB835E92}"/>
              </a:ext>
            </a:extLst>
          </p:cNvPr>
          <p:cNvSpPr txBox="1">
            <a:spLocks/>
          </p:cNvSpPr>
          <p:nvPr/>
        </p:nvSpPr>
        <p:spPr>
          <a:xfrm>
            <a:off x="310523" y="316059"/>
            <a:ext cx="5806851" cy="1017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723673-2D09-4353-8BB5-9F82F7626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learning objectives for this unit?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Identify size-up requirements for potential search and rescue situations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Demonstrate the most common techniques for light search and rescue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Demonstrate safe techniques for debris removal and survival extrication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B5580-C25E-42BA-B1C2-545CE3524DF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FD955C-1746-48D6-9734-287A409BE9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234249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AE98D-9392-4A47-BCF6-080FC9F08D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12-4</a:t>
            </a:r>
          </a:p>
        </p:txBody>
      </p:sp>
    </p:spTree>
    <p:extLst>
      <p:ext uri="{BB962C8B-B14F-4D97-AF65-F5344CB8AC3E}">
        <p14:creationId xmlns:p14="http://schemas.microsoft.com/office/powerpoint/2010/main" val="182800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55F32A-5B34-4203-8522-C389BFDBA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dirty="0">
                <a:solidFill>
                  <a:srgbClr val="448431"/>
                </a:solidFill>
              </a:rPr>
              <a:t>(Unit 12)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8FC253-12A6-4BE5-BB2E-86DCACB14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a brief overview of the unit</a:t>
            </a:r>
          </a:p>
          <a:p>
            <a:r>
              <a:rPr lang="en-US" dirty="0"/>
              <a:t>Apply size-up concept to search and rescue</a:t>
            </a:r>
          </a:p>
          <a:p>
            <a:r>
              <a:rPr lang="en-US" dirty="0"/>
              <a:t>Teach how to conduct both interior and exterior searches safely and systematically</a:t>
            </a:r>
          </a:p>
          <a:p>
            <a:r>
              <a:rPr lang="en-US" dirty="0"/>
              <a:t>Teach safe and correct techniques for:</a:t>
            </a:r>
          </a:p>
          <a:p>
            <a:pPr lvl="1"/>
            <a:r>
              <a:rPr lang="en-US" dirty="0"/>
              <a:t>Lifting</a:t>
            </a:r>
          </a:p>
          <a:p>
            <a:pPr lvl="1"/>
            <a:r>
              <a:rPr lang="en-US" dirty="0"/>
              <a:t>Leveraging</a:t>
            </a:r>
          </a:p>
          <a:p>
            <a:pPr lvl="1"/>
            <a:r>
              <a:rPr lang="en-US" dirty="0"/>
              <a:t>Cribbing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8140F1-A68A-461A-BC3A-8A9F69CE627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1DA41-766A-467C-8677-485C0E30CA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804758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148CB-876B-4910-B7AA-DC48F4F1B7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12-5</a:t>
            </a:r>
          </a:p>
        </p:txBody>
      </p:sp>
    </p:spTree>
    <p:extLst>
      <p:ext uri="{BB962C8B-B14F-4D97-AF65-F5344CB8AC3E}">
        <p14:creationId xmlns:p14="http://schemas.microsoft.com/office/powerpoint/2010/main" val="2205167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DF95B4-4E88-4FFD-8100-EF5D1C01D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Topics </a:t>
            </a:r>
            <a:r>
              <a:rPr lang="en-US" sz="2000" dirty="0">
                <a:solidFill>
                  <a:srgbClr val="448431"/>
                </a:solidFill>
              </a:rPr>
              <a:t>(Unit 12) (continued)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2882F3-E3E8-4352-9859-79A061889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Teach how to remove survivors after assessing them:</a:t>
            </a:r>
          </a:p>
          <a:p>
            <a:pPr lvl="1"/>
            <a:r>
              <a:rPr lang="en-US" dirty="0"/>
              <a:t>Carries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One-person arm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Pack-strap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Two-person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Chair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Blanket</a:t>
            </a:r>
          </a:p>
          <a:p>
            <a:pPr lvl="1"/>
            <a:r>
              <a:rPr lang="en-US" dirty="0"/>
              <a:t>Drags</a:t>
            </a:r>
          </a:p>
          <a:p>
            <a:pPr lvl="1"/>
            <a:r>
              <a:rPr lang="en-US" dirty="0"/>
              <a:t>Log rolling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802B3-CAAD-44B5-9D78-FE8A2E24EB2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CD784-8D82-47A5-9323-B8247BA7A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414358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3BC6B4-3A3E-449E-BA81-9F4275F53C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12-6</a:t>
            </a:r>
          </a:p>
        </p:txBody>
      </p:sp>
    </p:spTree>
    <p:extLst>
      <p:ext uri="{BB962C8B-B14F-4D97-AF65-F5344CB8AC3E}">
        <p14:creationId xmlns:p14="http://schemas.microsoft.com/office/powerpoint/2010/main" val="425467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470EFE-0245-43D5-B95D-50AC381CD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Activities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448431"/>
                </a:solidFill>
              </a:rPr>
              <a:t>(Unit 12)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4D334D-33B3-4467-8242-626D233DA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Gathering Facts</a:t>
            </a:r>
          </a:p>
          <a:p>
            <a:r>
              <a:rPr lang="en-US" dirty="0"/>
              <a:t>Search and Rescue Size-up</a:t>
            </a:r>
          </a:p>
          <a:p>
            <a:r>
              <a:rPr lang="en-US" dirty="0"/>
              <a:t>Survivor Carries</a:t>
            </a:r>
          </a:p>
          <a:p>
            <a:r>
              <a:rPr lang="en-US" dirty="0"/>
              <a:t>Survivor Extrication</a:t>
            </a:r>
          </a:p>
          <a:p>
            <a:r>
              <a:rPr lang="en-US" dirty="0"/>
              <a:t>Demonstrations</a:t>
            </a:r>
          </a:p>
          <a:p>
            <a:pPr lvl="1"/>
            <a:r>
              <a:rPr lang="en-US" dirty="0"/>
              <a:t>How to search a room</a:t>
            </a:r>
          </a:p>
          <a:p>
            <a:pPr lvl="1"/>
            <a:r>
              <a:rPr lang="en-US" dirty="0"/>
              <a:t>Leveraging and cribbing</a:t>
            </a:r>
          </a:p>
          <a:p>
            <a:pPr lvl="1"/>
            <a:r>
              <a:rPr lang="en-US" dirty="0"/>
              <a:t>Survivor carries and log rolling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A76734-C951-41AB-ADA6-88EE17D24F6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9BDF4-E8B9-411A-8249-4CDB5D3628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081849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846C61-DFC8-4D20-8A5B-6F3FF1E3AB2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12-7</a:t>
            </a:r>
          </a:p>
        </p:txBody>
      </p:sp>
    </p:spTree>
    <p:extLst>
      <p:ext uri="{BB962C8B-B14F-4D97-AF65-F5344CB8AC3E}">
        <p14:creationId xmlns:p14="http://schemas.microsoft.com/office/powerpoint/2010/main" val="2740297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DEC165-F4AD-407A-904F-BA52CF16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Teaching Unit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448431"/>
                </a:solidFill>
              </a:rPr>
              <a:t>7</a:t>
            </a:r>
            <a:endParaRPr lang="en-US" dirty="0">
              <a:solidFill>
                <a:srgbClr val="44843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7C40E2-C053-4A18-8364-92BD67E47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 participants’ physical abilities</a:t>
            </a:r>
          </a:p>
          <a:p>
            <a:r>
              <a:rPr lang="en-US" dirty="0"/>
              <a:t>Time management can be an issue for this unit</a:t>
            </a:r>
          </a:p>
          <a:p>
            <a:pPr lvl="1"/>
            <a:r>
              <a:rPr lang="en-US" dirty="0"/>
              <a:t>Follow recommended times for each section</a:t>
            </a:r>
          </a:p>
          <a:p>
            <a:pPr lvl="1"/>
            <a:r>
              <a:rPr lang="en-US" dirty="0"/>
              <a:t>Make sure there is enough time to demonstrate and practice lifts</a:t>
            </a:r>
          </a:p>
          <a:p>
            <a:r>
              <a:rPr lang="en-US" dirty="0"/>
              <a:t>Break into two sessions if time is a concern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Conducting Interior and Exterior Search Operations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/>
              <a:t>Conducting Rescue Operations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E279B-141C-4DD0-AE93-D8252DBED8E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12-5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AE5D5-ED25-436C-98D8-7E85FD85D5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4915595" cy="303212"/>
          </a:xfrm>
        </p:spPr>
        <p:txBody>
          <a:bodyPr/>
          <a:lstStyle/>
          <a:p>
            <a:r>
              <a:rPr lang="en-US" dirty="0"/>
              <a:t>CERT Train-the-Trainer Unit 12: CERT Basic Training Unit 7 Review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1E8ED-7978-4883-9FA3-5F6B6D5D87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12-8</a:t>
            </a:r>
          </a:p>
        </p:txBody>
      </p:sp>
    </p:spTree>
    <p:extLst>
      <p:ext uri="{BB962C8B-B14F-4D97-AF65-F5344CB8AC3E}">
        <p14:creationId xmlns:p14="http://schemas.microsoft.com/office/powerpoint/2010/main" val="15210705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14104</TotalTime>
  <Words>646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1_Office Theme</vt:lpstr>
      <vt:lpstr>Unit 12: CERT Basic Training Unit 7 Review</vt:lpstr>
      <vt:lpstr>What is the purpose of CERT Basic Training Unit 7?</vt:lpstr>
      <vt:lpstr>The Purpose of Unit 7</vt:lpstr>
      <vt:lpstr>What are the learning objectives for this unit? (Unit 7)</vt:lpstr>
      <vt:lpstr>Learning Objectives (Unit 7)</vt:lpstr>
      <vt:lpstr>Key Topics (Unit 12)</vt:lpstr>
      <vt:lpstr>Key Topics (Unit 12) (continued)</vt:lpstr>
      <vt:lpstr>Hands-on Activities (Unit 12)</vt:lpstr>
      <vt:lpstr>Tips for Teaching Unit 7</vt:lpstr>
      <vt:lpstr>More Tips (Tips for Teaching Unit 7, part 2 of 4) </vt:lpstr>
      <vt:lpstr>More Tips (Tips for Teaching Unit 7, part 3 of 4) </vt:lpstr>
      <vt:lpstr>More Tips (Tips for Teaching Unit 7, part 4 of 4) </vt:lpstr>
      <vt:lpstr>Connection to Course (Unit 12)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2024-06-08T03:47:59Z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