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3"/>
  </p:notesMasterIdLst>
  <p:handoutMasterIdLst>
    <p:handoutMasterId r:id="rId14"/>
  </p:handoutMasterIdLst>
  <p:sldIdLst>
    <p:sldId id="541" r:id="rId5"/>
    <p:sldId id="542" r:id="rId6"/>
    <p:sldId id="543" r:id="rId7"/>
    <p:sldId id="627" r:id="rId8"/>
    <p:sldId id="544" r:id="rId9"/>
    <p:sldId id="545" r:id="rId10"/>
    <p:sldId id="546" r:id="rId11"/>
    <p:sldId id="54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624465" y="2178296"/>
            <a:ext cx="7886700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15: Teach-Back #2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14318-D683-4830-8220-591EE9ECDE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7708" y="1403927"/>
            <a:ext cx="9144000" cy="1160753"/>
          </a:xfrm>
        </p:spPr>
        <p:txBody>
          <a:bodyPr/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1677151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CA98567-5B4B-4A29-80B8-3BB12D460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1" y="320678"/>
            <a:ext cx="6067185" cy="1017672"/>
          </a:xfrm>
        </p:spPr>
        <p:txBody>
          <a:bodyPr/>
          <a:lstStyle/>
          <a:p>
            <a:r>
              <a:rPr lang="en-US" dirty="0"/>
              <a:t>Why Do a Teach-Back?</a:t>
            </a:r>
            <a:r>
              <a:rPr lang="en-US" sz="800" dirty="0"/>
              <a:t> </a:t>
            </a:r>
            <a:r>
              <a:rPr lang="en-US" sz="200" dirty="0">
                <a:solidFill>
                  <a:srgbClr val="448431"/>
                </a:solidFill>
              </a:rPr>
              <a:t>(review)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0DC086-951F-4F9F-BCD6-812F4FBB6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Practice, practice, practice</a:t>
            </a:r>
          </a:p>
          <a:p>
            <a:pPr lvl="1"/>
            <a:r>
              <a:rPr lang="en-US" dirty="0"/>
              <a:t>Practice teaching skills in CERT Basic Training course</a:t>
            </a:r>
          </a:p>
          <a:p>
            <a:pPr lvl="1"/>
            <a:r>
              <a:rPr lang="en-US" dirty="0"/>
              <a:t>Practice incorporating information you are learning in CERT Basic T-T-T course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F7514E-4382-4ADC-997F-69F52702611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15-1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62399A-4FFD-4876-ADC6-918FA10FCE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15: Teach-Back #2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511CCF-931C-4619-882E-55E8B9D83F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15-1</a:t>
            </a:r>
          </a:p>
        </p:txBody>
      </p:sp>
    </p:spTree>
    <p:extLst>
      <p:ext uri="{BB962C8B-B14F-4D97-AF65-F5344CB8AC3E}">
        <p14:creationId xmlns:p14="http://schemas.microsoft.com/office/powerpoint/2010/main" val="1065213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BE0CBE6-4844-4700-871E-72A1460B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Teach-Back Process</a:t>
            </a:r>
            <a:r>
              <a:rPr lang="en-US" sz="1000" dirty="0"/>
              <a:t> </a:t>
            </a:r>
            <a:r>
              <a:rPr lang="en-US" sz="400" dirty="0">
                <a:solidFill>
                  <a:srgbClr val="448431"/>
                </a:solidFill>
              </a:rPr>
              <a:t>(Teach-Back #2, part 1)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D109FD-0179-4A10-8224-614E029DC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30"/>
            <a:ext cx="8512974" cy="4491644"/>
          </a:xfrm>
        </p:spPr>
        <p:txBody>
          <a:bodyPr>
            <a:normAutofit/>
          </a:bodyPr>
          <a:lstStyle/>
          <a:p>
            <a:r>
              <a:rPr lang="en-US" dirty="0"/>
              <a:t>You will be assigned a partner and block of instruction</a:t>
            </a:r>
          </a:p>
          <a:p>
            <a:r>
              <a:rPr lang="en-US" dirty="0"/>
              <a:t>Work tonight on your assignment</a:t>
            </a:r>
          </a:p>
          <a:p>
            <a:pPr lvl="1"/>
            <a:r>
              <a:rPr lang="en-US" dirty="0"/>
              <a:t>Both must be active participants in teach-back</a:t>
            </a:r>
          </a:p>
          <a:p>
            <a:pPr lvl="1"/>
            <a:r>
              <a:rPr lang="en-US" dirty="0"/>
              <a:t>Presentation should be no longer than 15 minutes</a:t>
            </a:r>
          </a:p>
          <a:p>
            <a:r>
              <a:rPr lang="en-US" dirty="0"/>
              <a:t>Teach-backs will be done tomorrow morning in groups of 10 (5 pairs)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03AEAB-D0ED-4193-B24D-E33FE2F5869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15-1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579CC-4EED-4E14-8170-BD11D3A932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15: Teach-Back #2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02CDE-6D42-4214-BA8B-B3EF090C71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15-2</a:t>
            </a:r>
          </a:p>
        </p:txBody>
      </p:sp>
    </p:spTree>
    <p:extLst>
      <p:ext uri="{BB962C8B-B14F-4D97-AF65-F5344CB8AC3E}">
        <p14:creationId xmlns:p14="http://schemas.microsoft.com/office/powerpoint/2010/main" val="202938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BE0CBE6-4844-4700-871E-72A1460B0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Teach-Back Process</a:t>
            </a:r>
            <a:r>
              <a:rPr lang="en-US" sz="200" dirty="0">
                <a:solidFill>
                  <a:srgbClr val="448431"/>
                </a:solidFill>
              </a:rPr>
              <a:t> (Teach-Back #2, part 2)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D109FD-0179-4A10-8224-614E029DC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30"/>
            <a:ext cx="8512974" cy="4491644"/>
          </a:xfrm>
        </p:spPr>
        <p:txBody>
          <a:bodyPr>
            <a:normAutofit/>
          </a:bodyPr>
          <a:lstStyle/>
          <a:p>
            <a:r>
              <a:rPr lang="en-US" dirty="0"/>
              <a:t>Feedback:</a:t>
            </a:r>
          </a:p>
          <a:p>
            <a:pPr lvl="1"/>
            <a:r>
              <a:rPr lang="en-US" dirty="0"/>
              <a:t>“Audience” (other participants and an instructor) will complete feedback checklist</a:t>
            </a:r>
          </a:p>
          <a:p>
            <a:pPr lvl="1"/>
            <a:r>
              <a:rPr lang="en-US" dirty="0"/>
              <a:t>You will receive written checklists and oral feedback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03AEAB-D0ED-4193-B24D-E33FE2F5869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15-1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579CC-4EED-4E14-8170-BD11D3A932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15: Teach-Back #2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02CDE-6D42-4214-BA8B-B3EF090C71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15-3</a:t>
            </a:r>
          </a:p>
        </p:txBody>
      </p:sp>
    </p:spTree>
    <p:extLst>
      <p:ext uri="{BB962C8B-B14F-4D97-AF65-F5344CB8AC3E}">
        <p14:creationId xmlns:p14="http://schemas.microsoft.com/office/powerpoint/2010/main" val="1577708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43FD5F7-9CB8-411D-B9D8-39635D9C6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Feedback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448431"/>
                </a:solidFill>
              </a:rPr>
              <a:t>(Teach-Back #2)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717F67-D3DA-482E-9667-E732887BE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the training delivery:</a:t>
            </a:r>
          </a:p>
          <a:p>
            <a:pPr lvl="1"/>
            <a:r>
              <a:rPr lang="en-US" dirty="0"/>
              <a:t>What went well?</a:t>
            </a:r>
          </a:p>
          <a:p>
            <a:pPr lvl="1"/>
            <a:r>
              <a:rPr lang="en-US" dirty="0"/>
              <a:t>What could be improved?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3C39B-4E09-4E59-A450-A1CA185A074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15-1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F9128-8784-4F49-8ED5-4EAFD63E05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15: Teach-Back #2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860C0-2E54-4DA5-8385-901A272DE1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15-4</a:t>
            </a:r>
          </a:p>
        </p:txBody>
      </p:sp>
    </p:spTree>
    <p:extLst>
      <p:ext uri="{BB962C8B-B14F-4D97-AF65-F5344CB8AC3E}">
        <p14:creationId xmlns:p14="http://schemas.microsoft.com/office/powerpoint/2010/main" val="148952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8E2395-53D7-4993-9D22-50F8EA03A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Autofit/>
          </a:bodyPr>
          <a:lstStyle/>
          <a:p>
            <a:r>
              <a:rPr lang="en-US" dirty="0"/>
              <a:t>Teach-Back Assignment</a:t>
            </a:r>
            <a:r>
              <a:rPr lang="en-US" sz="1000" dirty="0">
                <a:solidFill>
                  <a:prstClr val="white"/>
                </a:solidFill>
              </a:rPr>
              <a:t> </a:t>
            </a:r>
            <a:r>
              <a:rPr lang="en-US" sz="1000" dirty="0">
                <a:solidFill>
                  <a:srgbClr val="448431"/>
                </a:solidFill>
              </a:rPr>
              <a:t>(Teach-Back #2)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C958CB3-B851-469A-8ACB-EC0EEE14F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teach-back block must include:</a:t>
            </a:r>
          </a:p>
          <a:p>
            <a:pPr lvl="1"/>
            <a:r>
              <a:rPr lang="en-US" dirty="0"/>
              <a:t>An explanation: describe skill clearly</a:t>
            </a:r>
          </a:p>
          <a:p>
            <a:pPr lvl="1"/>
            <a:r>
              <a:rPr lang="en-US" dirty="0"/>
              <a:t>A demonstration: demonstrate skill correctly</a:t>
            </a:r>
          </a:p>
          <a:p>
            <a:pPr lvl="1"/>
            <a:r>
              <a:rPr lang="en-US" dirty="0"/>
              <a:t>A hands-on activity: coach class through practice session</a:t>
            </a:r>
          </a:p>
          <a:p>
            <a:r>
              <a:rPr lang="en-US" dirty="0"/>
              <a:t>Incorporate practices and information you learned from:</a:t>
            </a:r>
          </a:p>
          <a:p>
            <a:pPr lvl="1"/>
            <a:r>
              <a:rPr lang="en-US" dirty="0"/>
              <a:t>Unit 2: Your Role as Instructor</a:t>
            </a:r>
          </a:p>
          <a:p>
            <a:pPr lvl="1"/>
            <a:r>
              <a:rPr lang="en-US" dirty="0"/>
              <a:t>Unit 5: Maximize Learning</a:t>
            </a:r>
          </a:p>
          <a:p>
            <a:pPr lvl="1"/>
            <a:r>
              <a:rPr lang="en-US" dirty="0"/>
              <a:t>Unit 11: Manage the Classroom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D430B3-4DCA-485A-BCB7-84C3C479CFE4}"/>
              </a:ext>
            </a:extLst>
          </p:cNvPr>
          <p:cNvSpPr txBox="1"/>
          <p:nvPr/>
        </p:nvSpPr>
        <p:spPr>
          <a:xfrm>
            <a:off x="5870448" y="4608576"/>
            <a:ext cx="242870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All in 15 minutes with each presenting an equal portion!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9B9B2-5175-4CE2-B0EA-D535F448EEE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8D268A-06FC-450A-A407-5A9BCC5DE7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15: Teach-Back #2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2D18EE-300C-4967-B9DE-99531E6E91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15-5</a:t>
            </a:r>
          </a:p>
        </p:txBody>
      </p:sp>
    </p:spTree>
    <p:extLst>
      <p:ext uri="{BB962C8B-B14F-4D97-AF65-F5344CB8AC3E}">
        <p14:creationId xmlns:p14="http://schemas.microsoft.com/office/powerpoint/2010/main" val="298787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24584B-E2E6-46A3-B151-CB30AF594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Blocks</a:t>
            </a:r>
            <a:r>
              <a:rPr lang="en-US" sz="1000" dirty="0">
                <a:solidFill>
                  <a:prstClr val="white"/>
                </a:solidFill>
              </a:rPr>
              <a:t> </a:t>
            </a:r>
            <a:r>
              <a:rPr lang="en-US" sz="1000" dirty="0">
                <a:solidFill>
                  <a:srgbClr val="448431"/>
                </a:solidFill>
              </a:rPr>
              <a:t>(Teach-Back #2, part 1 of 2)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CA658F-2BF1-4382-81BB-A3ED51F9B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360631"/>
          </a:xfrm>
        </p:spPr>
        <p:txBody>
          <a:bodyPr>
            <a:normAutofit/>
          </a:bodyPr>
          <a:lstStyle/>
          <a:p>
            <a:r>
              <a:rPr lang="en-US" dirty="0"/>
              <a:t>Unit 5: Description, explanation, and discussion of techniques to reduce stress on CERT members (pages 5-6 through 5-9)</a:t>
            </a:r>
          </a:p>
          <a:p>
            <a:r>
              <a:rPr lang="en-US" dirty="0"/>
              <a:t>Unit 6: Use of fire extinguisher (selection of extinguisher, test, approaching fire, discharge of extinguisher, backing out) (pages 6-8 through 6-14)</a:t>
            </a:r>
          </a:p>
          <a:p>
            <a:r>
              <a:rPr lang="en-US" dirty="0"/>
              <a:t>Unit 7: Description, explanation, and demonstration of entering, searching, and marking a building  (pages 7-23 through 7-26)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B8FEC7-96FC-4318-ACA2-0751F8E295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A412FE-30AF-4BFC-8E48-FF5DAF10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15: Teach-Back #2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604532-08E6-42E9-9CD3-F123562578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15-6</a:t>
            </a:r>
          </a:p>
        </p:txBody>
      </p:sp>
    </p:spTree>
    <p:extLst>
      <p:ext uri="{BB962C8B-B14F-4D97-AF65-F5344CB8AC3E}">
        <p14:creationId xmlns:p14="http://schemas.microsoft.com/office/powerpoint/2010/main" val="2350637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09710B-0852-48C7-95B4-522FE48F5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Blocks</a:t>
            </a:r>
            <a:r>
              <a:rPr lang="en-US" sz="1000" dirty="0">
                <a:solidFill>
                  <a:prstClr val="white"/>
                </a:solidFill>
              </a:rPr>
              <a:t> </a:t>
            </a:r>
            <a:r>
              <a:rPr lang="en-US" sz="1000" dirty="0">
                <a:solidFill>
                  <a:srgbClr val="448431"/>
                </a:solidFill>
              </a:rPr>
              <a:t>(Teach-Back #2, part 2 of 2)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3A3677-656E-4E59-9464-F6D6BC5EA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7: Description, explanation, demonstration, and hands-on practice of two patient carries:</a:t>
            </a:r>
          </a:p>
          <a:p>
            <a:pPr lvl="1"/>
            <a:r>
              <a:rPr lang="en-US" dirty="0"/>
              <a:t>One-person arm carry</a:t>
            </a:r>
          </a:p>
          <a:p>
            <a:pPr lvl="1"/>
            <a:r>
              <a:rPr lang="en-US" dirty="0"/>
              <a:t>One-person pack strap carry (page 7-39)</a:t>
            </a:r>
          </a:p>
          <a:p>
            <a:pPr lvl="1"/>
            <a:r>
              <a:rPr lang="en-US" dirty="0"/>
              <a:t>Two-person carry</a:t>
            </a:r>
          </a:p>
          <a:p>
            <a:pPr lvl="1"/>
            <a:r>
              <a:rPr lang="en-US" dirty="0"/>
              <a:t>Chair carry or blanket carry (pages 7-38 through 7-39)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297396-C326-473A-A8FA-D84C2AB1C5F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15-2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D313B-2BA3-464C-B77D-DA08B537CF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15: Teach-Back #2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BC41B3-12F3-471D-B638-DC7FC501F4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15-7</a:t>
            </a:r>
          </a:p>
        </p:txBody>
      </p:sp>
    </p:spTree>
    <p:extLst>
      <p:ext uri="{BB962C8B-B14F-4D97-AF65-F5344CB8AC3E}">
        <p14:creationId xmlns:p14="http://schemas.microsoft.com/office/powerpoint/2010/main" val="9097850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14103</TotalTime>
  <Words>440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1_Office Theme</vt:lpstr>
      <vt:lpstr>Unit 15: Teach-Back #2</vt:lpstr>
      <vt:lpstr>Why Do a Teach-Back? (review)</vt:lpstr>
      <vt:lpstr>Teach-Back Process (Teach-Back #2, part 1)</vt:lpstr>
      <vt:lpstr>Teach-Back Process (Teach-Back #2, part 2)</vt:lpstr>
      <vt:lpstr>Good Feedback (Teach-Back #2)</vt:lpstr>
      <vt:lpstr>Teach-Back Assignment (Teach-Back #2)</vt:lpstr>
      <vt:lpstr>Content Blocks (Teach-Back #2, part 1 of 2)</vt:lpstr>
      <vt:lpstr>Content Blocks (Teach-Back #2, part 2 of 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2024-06-08T03:52:06Z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