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4"/>
  </p:sldMasterIdLst>
  <p:notesMasterIdLst>
    <p:notesMasterId r:id="rId24"/>
  </p:notesMasterIdLst>
  <p:handoutMasterIdLst>
    <p:handoutMasterId r:id="rId25"/>
  </p:handoutMasterIdLst>
  <p:sldIdLst>
    <p:sldId id="548" r:id="rId5"/>
    <p:sldId id="549" r:id="rId6"/>
    <p:sldId id="550" r:id="rId7"/>
    <p:sldId id="551" r:id="rId8"/>
    <p:sldId id="552" r:id="rId9"/>
    <p:sldId id="553" r:id="rId10"/>
    <p:sldId id="554" r:id="rId11"/>
    <p:sldId id="555" r:id="rId12"/>
    <p:sldId id="556" r:id="rId13"/>
    <p:sldId id="557" r:id="rId14"/>
    <p:sldId id="558" r:id="rId15"/>
    <p:sldId id="559" r:id="rId16"/>
    <p:sldId id="560" r:id="rId17"/>
    <p:sldId id="561" r:id="rId18"/>
    <p:sldId id="562" r:id="rId19"/>
    <p:sldId id="563" r:id="rId20"/>
    <p:sldId id="564" r:id="rId21"/>
    <p:sldId id="565" r:id="rId22"/>
    <p:sldId id="56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an Tavares" initials="GT" lastIdx="10" clrIdx="0"/>
  <p:cmAuthor id="2" name="David Kendall" initials="DK" lastIdx="4" clrIdx="1"/>
  <p:cmAuthor id="3" name="David Kendall" initials="DK [2]" lastIdx="1" clrIdx="2"/>
  <p:cmAuthor id="4" name="Cody Luettger" initials="CL" lastIdx="18" clrIdx="3"/>
  <p:cmAuthor id="5" name="Ryan Gibson" initials="RG" lastIdx="7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A2"/>
    <a:srgbClr val="448431"/>
    <a:srgbClr val="57AC40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AF8A94-9555-4F11-849F-3E9C1A9191F0}" v="471" dt="2019-07-01T15:46:17.0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9" autoAdjust="0"/>
    <p:restoredTop sz="94296" autoAdjust="0"/>
  </p:normalViewPr>
  <p:slideViewPr>
    <p:cSldViewPr snapToGrid="0">
      <p:cViewPr varScale="1">
        <p:scale>
          <a:sx n="61" d="100"/>
          <a:sy n="61" d="100"/>
        </p:scale>
        <p:origin x="1476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9AFAD3-F3BD-4395-8F77-9999A3AF0A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F1A46B-586F-4CBE-9952-6BEDC60891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A48505-E7EB-4B8F-BF8D-66EAD648D0DD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E23D6-7DAB-4005-B034-4AFEE3EA5A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F3BB4C-A847-42FD-8740-E25E0B7BB7A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79F10-0CE8-46B5-BCEC-A8D128FCB8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33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DCD9C-BAA8-40A1-8D67-F30B1E390576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EA9AD2-15AF-4FFD-AD62-B44A874E558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05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B798317-2A00-8449-AF5E-C684A2334AF8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E2048F-5A58-44FC-BB6B-8004B92565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822" y="1122365"/>
            <a:ext cx="8558357" cy="122078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03E9F0F-99E4-C14C-B639-1D491C8CFF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95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F539D94-4197-BC46-9155-385FF6D31FCE}"/>
              </a:ext>
            </a:extLst>
          </p:cNvPr>
          <p:cNvSpPr/>
          <p:nvPr userDrawn="1"/>
        </p:nvSpPr>
        <p:spPr>
          <a:xfrm>
            <a:off x="0" y="-2388"/>
            <a:ext cx="9144000" cy="551497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50CA1CA-D78F-4D29-A112-7E5632AB2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A0A1B6DC-BDE1-4350-A720-0DFEEA72163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098" y="5934456"/>
            <a:ext cx="2058831" cy="73152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BB55A5C-60F8-44DB-948C-104DD56B3B6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580055"/>
            <a:ext cx="9144000" cy="8971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EB4A5DE-FE85-4060-831F-4535EBE301E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0" y="2476500"/>
            <a:ext cx="9144000" cy="725488"/>
          </a:xfrm>
        </p:spPr>
        <p:txBody>
          <a:bodyPr anchor="ctr">
            <a:normAutofit/>
          </a:bodyPr>
          <a:lstStyle>
            <a:lvl1pPr marL="0" indent="0" algn="ctr">
              <a:buNone/>
              <a:defRPr sz="3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/>
              <a:t>SubTitle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75555B0-A33B-344A-8A74-B064735A2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4400" y="3672843"/>
            <a:ext cx="8229600" cy="18531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701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-Bulleted Intro Tex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62063FCA-FF6B-414C-AFC6-E9E0F3F34019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F8E6B9B-087E-2143-9849-2D5E8DB8C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160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AE9D370-B5BD-4A01-BD93-E3AF251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B35CCE95-468E-442E-9ED0-F1EDC09F41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C8A4DFD6-6B8A-4783-B624-3D851DA8A1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6C3AFA8-CF49-4D54-9168-38931552E69B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27909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51E3CCF-F684-6F44-9548-B0371F224676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1EF215-24B5-9C4A-8955-A28E205B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12974" cy="4781145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4E358483-0701-4610-B7F8-1CDC93B7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2AFC4B6C-E56F-45A2-B987-2706EF4469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7" name="Text Placeholder 14">
            <a:extLst>
              <a:ext uri="{FF2B5EF4-FFF2-40B4-BE49-F238E27FC236}">
                <a16:creationId xmlns:a16="http://schemas.microsoft.com/office/drawing/2014/main" id="{01D02937-E059-4923-A2A9-5058038E86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0D271F4-3E44-4C14-8C4E-2D0D7A3B45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2059730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62F0244-A687-D54A-BB1E-2E4234E7EF03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F276CAC-5A65-5A46-9F2D-12BAE33AD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8529600" cy="4781145"/>
          </a:xfrm>
        </p:spPr>
        <p:txBody>
          <a:bodyPr>
            <a:normAutofit/>
          </a:bodyPr>
          <a:lstStyle>
            <a:lvl1pPr marL="514350" indent="-514350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lnSpc>
                <a:spcPct val="100000"/>
              </a:lnSpc>
              <a:spcBef>
                <a:spcPts val="600"/>
              </a:spcBef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3881DF7E-501B-4BCA-95FE-16FA92C06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64889971-C6D0-48C5-8EB8-09A4DABBFE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24B06ED1-1B06-44B7-8461-057F53E1881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1F77CCBE-2056-4A6A-AADD-907E6B311EB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548881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ed List w/P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E5E404F-0420-6F41-A191-6188F8F1FDDD}"/>
              </a:ext>
            </a:extLst>
          </p:cNvPr>
          <p:cNvSpPr/>
          <p:nvPr userDrawn="1"/>
        </p:nvSpPr>
        <p:spPr>
          <a:xfrm>
            <a:off x="0" y="4"/>
            <a:ext cx="9144000" cy="1521225"/>
          </a:xfrm>
          <a:prstGeom prst="rect">
            <a:avLst/>
          </a:prstGeom>
          <a:solidFill>
            <a:srgbClr val="448431"/>
          </a:solidFill>
          <a:ln>
            <a:solidFill>
              <a:srgbClr val="57AC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432AAE82-BB1D-914B-A28A-653ED4F1F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126479" y="887762"/>
            <a:ext cx="3017519" cy="6434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64701-2FEA-435F-9BFD-168F5E88AA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1521229"/>
            <a:ext cx="4142622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object 3">
            <a:extLst>
              <a:ext uri="{FF2B5EF4-FFF2-40B4-BE49-F238E27FC236}">
                <a16:creationId xmlns:a16="http://schemas.microsoft.com/office/drawing/2014/main" id="{6CEA5E0C-2930-407C-8443-CB06853E723E}"/>
              </a:ext>
            </a:extLst>
          </p:cNvPr>
          <p:cNvSpPr/>
          <p:nvPr userDrawn="1"/>
        </p:nvSpPr>
        <p:spPr>
          <a:xfrm>
            <a:off x="1429788" y="6256657"/>
            <a:ext cx="7714211" cy="45719"/>
          </a:xfrm>
          <a:custGeom>
            <a:avLst/>
            <a:gdLst/>
            <a:ahLst/>
            <a:cxnLst/>
            <a:rect l="l" t="t" r="r" b="b"/>
            <a:pathLst>
              <a:path w="7725409">
                <a:moveTo>
                  <a:pt x="0" y="0"/>
                </a:moveTo>
                <a:lnTo>
                  <a:pt x="7725156" y="0"/>
                </a:lnTo>
              </a:path>
            </a:pathLst>
          </a:custGeom>
          <a:ln w="25908">
            <a:solidFill>
              <a:srgbClr val="57AC4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D67DC53-72A8-46A8-920D-BF4A8C1FD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5934456"/>
            <a:ext cx="1283061" cy="73152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DD0A62F-ADCE-4FEB-9CDF-E85D05BB343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572000" y="1521229"/>
            <a:ext cx="4256858" cy="4758287"/>
          </a:xfrm>
        </p:spPr>
        <p:txBody>
          <a:bodyPr>
            <a:normAutofit/>
          </a:bodyPr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783" indent="-228594">
              <a:buFont typeface="Arial" panose="020B0604020202020204" pitchFamily="34" charset="0"/>
              <a:buChar char="‒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2971" indent="-228594">
              <a:buFont typeface="Wingdings" panose="05000000000000000000" pitchFamily="2" charset="2"/>
              <a:buChar char="§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98828DD-31C9-4C41-AB97-0D5A474A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320678"/>
            <a:ext cx="5806851" cy="1017672"/>
          </a:xfrm>
        </p:spPr>
        <p:txBody>
          <a:bodyPr>
            <a:normAutofit/>
          </a:bodyPr>
          <a:lstStyle>
            <a:lvl1pPr>
              <a:defRPr sz="4000" b="1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4">
            <a:extLst>
              <a:ext uri="{FF2B5EF4-FFF2-40B4-BE49-F238E27FC236}">
                <a16:creationId xmlns:a16="http://schemas.microsoft.com/office/drawing/2014/main" id="{53AEF4AA-E762-4CCB-8C4A-9592823B5F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030095" y="5824699"/>
            <a:ext cx="798763" cy="303212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b="1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PM 123</a:t>
            </a:r>
            <a:endParaRPr lang="en-US" dirty="0"/>
          </a:p>
        </p:txBody>
      </p: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01CC6E1A-3A1D-4D97-9209-75A5CE834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29787" y="6385716"/>
            <a:ext cx="4438997" cy="303212"/>
          </a:xfrm>
        </p:spPr>
        <p:txBody>
          <a:bodyPr anchor="ctr">
            <a:noAutofit/>
          </a:bodyPr>
          <a:lstStyle>
            <a:lvl1pPr marL="0" indent="0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CERT Basic Training Unit #: Unit Name</a:t>
            </a:r>
            <a:endParaRPr lang="en-US" dirty="0"/>
          </a:p>
        </p:txBody>
      </p:sp>
      <p:sp>
        <p:nvSpPr>
          <p:cNvPr id="21" name="Text Placeholder 14">
            <a:extLst>
              <a:ext uri="{FF2B5EF4-FFF2-40B4-BE49-F238E27FC236}">
                <a16:creationId xmlns:a16="http://schemas.microsoft.com/office/drawing/2014/main" id="{7D4EAC7A-29D8-42A5-A75B-CEE1CDA8A4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32567" y="6385716"/>
            <a:ext cx="1803862" cy="303212"/>
          </a:xfrm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#-Unit #</a:t>
            </a:r>
            <a:endParaRPr lang="en-US" dirty="0"/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579F7116-2CE5-4A1C-9C55-E527BC72118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789025" y="5881860"/>
            <a:ext cx="1022409" cy="355600"/>
          </a:xfrm>
          <a:ln>
            <a:solidFill>
              <a:srgbClr val="575757"/>
            </a:solidFill>
          </a:ln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PM-123</a:t>
            </a:r>
          </a:p>
        </p:txBody>
      </p:sp>
    </p:spTree>
    <p:extLst>
      <p:ext uri="{BB962C8B-B14F-4D97-AF65-F5344CB8AC3E}">
        <p14:creationId xmlns:p14="http://schemas.microsoft.com/office/powerpoint/2010/main" val="3528500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777C4DE-535A-48A8-B070-52576141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Slide Master w/ PM Box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480034-040C-4A73-B481-BC4B843FA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842F2-B8CF-4FBB-92F0-1AC6DDF394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F69BD-0B0C-4866-A0B7-9C9DC31A51B0}" type="datetimeFigureOut">
              <a:rPr lang="en-US" smtClean="0"/>
              <a:t>6/7/2024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F5D1E-236B-4794-BD1C-A348F44003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FCAED-1C23-4596-B207-CC261274F5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60692-8B36-4761-9A7C-D6FD3AE4FB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14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>
            <a:spLocks noGrp="1"/>
          </p:cNvSpPr>
          <p:nvPr>
            <p:ph type="title"/>
          </p:nvPr>
        </p:nvSpPr>
        <p:spPr>
          <a:xfrm>
            <a:off x="393555" y="2150934"/>
            <a:ext cx="8380989" cy="1325563"/>
          </a:xfrm>
        </p:spPr>
        <p:txBody>
          <a:bodyPr/>
          <a:lstStyle/>
          <a:p>
            <a:pPr lvl="0" algn="ctr">
              <a:spcBef>
                <a:spcPts val="1000"/>
              </a:spcBef>
            </a:pPr>
            <a:r>
              <a:rPr lang="en-US" sz="2900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Unit 16: Preparing for the CERT Basic Training Course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5C2E7-32CC-4A90-B726-3FDEF8397E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451262"/>
            <a:ext cx="9144000" cy="1051791"/>
          </a:xfrm>
        </p:spPr>
        <p:txBody>
          <a:bodyPr>
            <a:normAutofit/>
          </a:bodyPr>
          <a:lstStyle/>
          <a:p>
            <a:pPr lvl="0" defTabSz="914400">
              <a:lnSpc>
                <a:spcPct val="100000"/>
              </a:lnSpc>
              <a:spcBef>
                <a:spcPts val="0"/>
              </a:spcBef>
            </a:pPr>
            <a:r>
              <a:rPr lang="en-US" sz="5000" dirty="0">
                <a:solidFill>
                  <a:prstClr val="white"/>
                </a:solidFill>
              </a:rPr>
              <a:t>CERT</a:t>
            </a:r>
            <a:r>
              <a:rPr lang="en-US" sz="5000" b="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  <a:r>
              <a:rPr lang="en-US" sz="5000" dirty="0">
                <a:solidFill>
                  <a:prstClr val="white"/>
                </a:solidFill>
              </a:rPr>
              <a:t>Train-the-Trainer</a:t>
            </a:r>
          </a:p>
        </p:txBody>
      </p:sp>
    </p:spTree>
    <p:extLst>
      <p:ext uri="{BB962C8B-B14F-4D97-AF65-F5344CB8AC3E}">
        <p14:creationId xmlns:p14="http://schemas.microsoft.com/office/powerpoint/2010/main" val="1165764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54838F-FC7B-4D54-9872-9579F43B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364386"/>
            <a:ext cx="8579476" cy="1277213"/>
          </a:xfrm>
        </p:spPr>
        <p:txBody>
          <a:bodyPr>
            <a:normAutofit/>
          </a:bodyPr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equipment is needed for the CERT Basic Training course?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D402CD-E8CE-4F9F-8B7F-A41A976AF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142" y="459048"/>
            <a:ext cx="8512974" cy="981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FDD7B9-894C-4470-AC4C-09AAD1D14BC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D4C89-0442-4AA4-BFF2-3943B71EFB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A426F5-21F0-4D22-995D-5EC0BF9F29A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16-9</a:t>
            </a:r>
          </a:p>
        </p:txBody>
      </p:sp>
    </p:spTree>
    <p:extLst>
      <p:ext uri="{BB962C8B-B14F-4D97-AF65-F5344CB8AC3E}">
        <p14:creationId xmlns:p14="http://schemas.microsoft.com/office/powerpoint/2010/main" val="815328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3EECBF2-EA53-4BF6-9234-02BF571B9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Equipment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5E6F09-084D-481D-9A02-5AE42A03AD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equipment is needed for the CERT Basic Training course?</a:t>
            </a:r>
          </a:p>
          <a:p>
            <a:pPr lvl="1"/>
            <a:r>
              <a:rPr lang="en-US" dirty="0"/>
              <a:t>Computer</a:t>
            </a:r>
          </a:p>
          <a:p>
            <a:pPr lvl="1"/>
            <a:r>
              <a:rPr lang="en-US" dirty="0"/>
              <a:t>PowerPoint and video projection system</a:t>
            </a:r>
          </a:p>
          <a:p>
            <a:pPr lvl="1"/>
            <a:r>
              <a:rPr lang="en-US" dirty="0"/>
              <a:t>PPE</a:t>
            </a:r>
          </a:p>
          <a:p>
            <a:pPr lvl="1"/>
            <a:r>
              <a:rPr lang="en-US" dirty="0"/>
              <a:t>All activity materials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4D459B-35F7-4BAD-982E-A28D7FF7032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74C98-7408-4FBB-A849-9B3576F1BD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D424EA-945F-4292-8C60-6FF8D2E38D9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16-10</a:t>
            </a:r>
          </a:p>
        </p:txBody>
      </p:sp>
    </p:spTree>
    <p:extLst>
      <p:ext uri="{BB962C8B-B14F-4D97-AF65-F5344CB8AC3E}">
        <p14:creationId xmlns:p14="http://schemas.microsoft.com/office/powerpoint/2010/main" val="23249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306D0C3-233C-4EB1-9DF9-543F40E2B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Tips for Time Management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E284FB-EBC5-4505-AF36-F86911184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Establish ground rules at the start of unit</a:t>
            </a:r>
          </a:p>
          <a:p>
            <a:r>
              <a:rPr lang="en-US" dirty="0"/>
              <a:t>Ask for help from the group</a:t>
            </a:r>
          </a:p>
          <a:p>
            <a:r>
              <a:rPr lang="en-US" dirty="0"/>
              <a:t>Practice with equipment</a:t>
            </a:r>
          </a:p>
          <a:p>
            <a:r>
              <a:rPr lang="en-US" dirty="0"/>
              <a:t>Set up activities ahead of time</a:t>
            </a:r>
          </a:p>
          <a:p>
            <a:r>
              <a:rPr lang="en-US" dirty="0"/>
              <a:t>Get volunteers to help set up hands-on activities</a:t>
            </a:r>
          </a:p>
          <a:p>
            <a:r>
              <a:rPr lang="en-US" dirty="0"/>
              <a:t>Practice giving directions for activities: simple, clear, complete, in logical order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27AC68-191F-4EE8-A36B-9FA39E341F3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858542-FE2A-4DA0-AEAA-61012269C1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2F9187-3364-4674-8169-406A4D499C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16-11</a:t>
            </a:r>
          </a:p>
        </p:txBody>
      </p:sp>
    </p:spTree>
    <p:extLst>
      <p:ext uri="{BB962C8B-B14F-4D97-AF65-F5344CB8AC3E}">
        <p14:creationId xmlns:p14="http://schemas.microsoft.com/office/powerpoint/2010/main" val="3331989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7DD1E38-AB0F-4529-BD54-20B3E81FE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78" y="1475223"/>
            <a:ext cx="8413222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Why should you know what is covered in each of the units?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38B499-3160-42A2-8535-D7F7CADA2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226" y="449812"/>
            <a:ext cx="8512974" cy="1092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75E514-8B37-4C51-A2EB-F937B76B0BF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89F39-7F03-430D-AAAD-607BE85814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8E58B2-D40D-485E-9842-56F4131A6B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16-12</a:t>
            </a:r>
          </a:p>
        </p:txBody>
      </p:sp>
    </p:spTree>
    <p:extLst>
      <p:ext uri="{BB962C8B-B14F-4D97-AF65-F5344CB8AC3E}">
        <p14:creationId xmlns:p14="http://schemas.microsoft.com/office/powerpoint/2010/main" val="55268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E07E39F-5711-41CC-8286-A283BA005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 the Course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DAB602-9B32-4C92-A52D-096B5C03D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Why should you know what is covered in each of the units?</a:t>
            </a:r>
          </a:p>
          <a:p>
            <a:pPr lvl="1"/>
            <a:r>
              <a:rPr lang="en-US" dirty="0"/>
              <a:t>Tell people where to find answers</a:t>
            </a:r>
          </a:p>
          <a:p>
            <a:pPr lvl="1"/>
            <a:r>
              <a:rPr lang="en-US" dirty="0"/>
              <a:t>Refer to previous unit that supports material in current unit</a:t>
            </a:r>
          </a:p>
          <a:p>
            <a:pPr lvl="1"/>
            <a:r>
              <a:rPr lang="en-US" dirty="0"/>
              <a:t>Make connections that show CERT as cohesive model</a:t>
            </a:r>
          </a:p>
          <a:p>
            <a:pPr lvl="1"/>
            <a:r>
              <a:rPr lang="en-US" dirty="0"/>
              <a:t>Look more competent</a:t>
            </a:r>
          </a:p>
          <a:p>
            <a:pPr lvl="1"/>
            <a:r>
              <a:rPr lang="en-US" dirty="0"/>
              <a:t>Help “specialty” instructors who may be less familiar with course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6C1E3-B972-4EC7-A7F0-1B7F3A64D7C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11D803-D902-4514-9790-31D897386A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54269D-FA8D-41CF-BE63-562BE6B9AC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16-13</a:t>
            </a:r>
          </a:p>
        </p:txBody>
      </p:sp>
      <p:pic>
        <p:nvPicPr>
          <p:cNvPr id="7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CFE83D3B-A551-4D29-8619-B76C9C2987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5552903" y="5938008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3219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3A7156-9E41-4FFB-B3F0-8AE52CDAE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Team Teaching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D52D6A5-66CC-4B73-A658-D3151DE37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Tips for team teaching CERT Basic Training include:</a:t>
            </a:r>
          </a:p>
          <a:p>
            <a:pPr lvl="1"/>
            <a:r>
              <a:rPr lang="en-US" dirty="0"/>
              <a:t>Have at </a:t>
            </a:r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least two instructors present </a:t>
            </a:r>
            <a:r>
              <a:rPr lang="en-US" dirty="0"/>
              <a:t>for each unit</a:t>
            </a:r>
          </a:p>
          <a:p>
            <a:pPr lvl="1"/>
            <a:r>
              <a:rPr lang="en-US" dirty="0"/>
              <a:t>Plan how to divide instructor roles before class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1267A-4E75-402A-82EB-444C2C3FBCA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F771EF-03E3-4652-AD7C-4FD55D24AC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9C7B76-2553-495E-8A90-3B484755D3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16-14</a:t>
            </a:r>
          </a:p>
        </p:txBody>
      </p:sp>
      <p:pic>
        <p:nvPicPr>
          <p:cNvPr id="7" name="Picture 4" descr="Pay Attention Images – Browse 256,835 Stock Photos, Vectors, and Video |  Adobe Stock">
            <a:extLst>
              <a:ext uri="{FF2B5EF4-FFF2-40B4-BE49-F238E27FC236}">
                <a16:creationId xmlns:a16="http://schemas.microsoft.com/office/drawing/2014/main" id="{D6E25197-54C0-4B62-98D0-57AC061D5D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68" t="22727" r="14268" b="22053"/>
          <a:stretch/>
        </p:blipFill>
        <p:spPr bwMode="auto">
          <a:xfrm>
            <a:off x="5552903" y="5938008"/>
            <a:ext cx="2161310" cy="728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4167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EBBC4F9-49F9-4F7F-B5D8-53CBB1D89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84459"/>
            <a:ext cx="8099185" cy="1017672"/>
          </a:xfrm>
        </p:spPr>
        <p:txBody>
          <a:bodyPr/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How might you divide up the instructional roles?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4617F69-3FEE-4E90-AD0D-5A75C0EC2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8" y="449811"/>
            <a:ext cx="8512974" cy="981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9AB0A0-85B6-440C-8A5E-E50C3687E63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9412A2-756A-47F0-A2BC-C94752CEF2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497486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DC4B39-BF8B-4173-82D6-04F30F55C89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16-15</a:t>
            </a:r>
          </a:p>
        </p:txBody>
      </p:sp>
    </p:spTree>
    <p:extLst>
      <p:ext uri="{BB962C8B-B14F-4D97-AF65-F5344CB8AC3E}">
        <p14:creationId xmlns:p14="http://schemas.microsoft.com/office/powerpoint/2010/main" val="2766505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0DA4D7-7E81-4519-AEDB-F065850D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Divide Instructor Roles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0C875DD-D359-4B04-A3C8-0685592ED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might you divide up the instructional roles?</a:t>
            </a:r>
          </a:p>
          <a:p>
            <a:pPr lvl="1"/>
            <a:r>
              <a:rPr lang="en-US" dirty="0"/>
              <a:t>Take turns instructing different parts of the unit</a:t>
            </a:r>
          </a:p>
          <a:p>
            <a:pPr lvl="1"/>
            <a:r>
              <a:rPr lang="en-US" dirty="0"/>
              <a:t>One can open, close, and help with activities while the other teaches skill</a:t>
            </a:r>
          </a:p>
          <a:p>
            <a:pPr lvl="1"/>
            <a:r>
              <a:rPr lang="en-US" dirty="0"/>
              <a:t>One can teach while the other monitors</a:t>
            </a:r>
          </a:p>
          <a:p>
            <a:pPr lvl="1"/>
            <a:r>
              <a:rPr lang="en-US" dirty="0"/>
              <a:t>However lectures are divided, both trainers need to coach and evaluate hands-on practice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FAF369-3D6E-46D0-A037-F100C205457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9E9A4-143B-4D72-B79E-315704807F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299DCB-9576-4F28-B2C5-4E80032971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16-16</a:t>
            </a:r>
          </a:p>
        </p:txBody>
      </p:sp>
    </p:spTree>
    <p:extLst>
      <p:ext uri="{BB962C8B-B14F-4D97-AF65-F5344CB8AC3E}">
        <p14:creationId xmlns:p14="http://schemas.microsoft.com/office/powerpoint/2010/main" val="2207847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B14091-3CA7-43E5-BEDD-AFF51239C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CERT Team Teaching</a:t>
            </a:r>
            <a:r>
              <a:rPr lang="en-US" sz="1000" dirty="0"/>
              <a:t> </a:t>
            </a:r>
            <a:r>
              <a:rPr lang="en-US" sz="600" dirty="0">
                <a:solidFill>
                  <a:srgbClr val="448431"/>
                </a:solidFill>
              </a:rPr>
              <a:t>(continued)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CEEBAB-B2F1-4AB3-A715-BB482D153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Rehearse whenever possible</a:t>
            </a:r>
          </a:p>
          <a:p>
            <a:r>
              <a:rPr lang="en-US" dirty="0"/>
              <a:t>Meet afterward to evaluate and suggest improvements for future</a:t>
            </a:r>
          </a:p>
          <a:p>
            <a:r>
              <a:rPr lang="en-US" dirty="0"/>
              <a:t>Other tips:</a:t>
            </a:r>
          </a:p>
          <a:p>
            <a:pPr lvl="1"/>
            <a:r>
              <a:rPr lang="en-US" dirty="0"/>
              <a:t>Know how to support specialized instructors</a:t>
            </a:r>
          </a:p>
          <a:p>
            <a:pPr lvl="1"/>
            <a:r>
              <a:rPr lang="en-US" dirty="0"/>
              <a:t>Agree to make difference of opinions “respectful debate”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13C4F1-085E-48A9-85D6-D5B3D8FE054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16-6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1D86B-8B2D-44A5-9868-28C0B02816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2ECAC1-5295-4A3B-9116-D30B84821E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16-17</a:t>
            </a:r>
          </a:p>
        </p:txBody>
      </p:sp>
    </p:spTree>
    <p:extLst>
      <p:ext uri="{BB962C8B-B14F-4D97-AF65-F5344CB8AC3E}">
        <p14:creationId xmlns:p14="http://schemas.microsoft.com/office/powerpoint/2010/main" val="30711307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9A2121-1293-4B55-B58F-F71EB843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</a:t>
            </a:r>
            <a:r>
              <a:rPr lang="en-US" sz="400" dirty="0">
                <a:solidFill>
                  <a:srgbClr val="448431"/>
                </a:solidFill>
              </a:rPr>
              <a:t> 16 </a:t>
            </a:r>
            <a:r>
              <a:rPr lang="en-US" dirty="0"/>
              <a:t>Summary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7C8E094-EC59-4C1A-9A9A-A88AA3385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Reviewed activities needed to put on CERT Basic Training course</a:t>
            </a:r>
          </a:p>
          <a:p>
            <a:r>
              <a:rPr lang="en-US" dirty="0"/>
              <a:t>Discussed who should be responsible for seeing that activities are completed</a:t>
            </a:r>
          </a:p>
          <a:p>
            <a:r>
              <a:rPr lang="en-US" dirty="0"/>
              <a:t>Discussed how to have a seamless CERT Basic Training course class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6B7EA-0592-460F-8113-A7E4D5E6075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BAFCD-6E99-4263-A22F-91389BE5FC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942783-A4C8-4BD1-8E0F-A89E2C8E5B8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16-18</a:t>
            </a:r>
          </a:p>
        </p:txBody>
      </p:sp>
    </p:spTree>
    <p:extLst>
      <p:ext uri="{BB962C8B-B14F-4D97-AF65-F5344CB8AC3E}">
        <p14:creationId xmlns:p14="http://schemas.microsoft.com/office/powerpoint/2010/main" val="4207553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3EA515D-BFB7-40E3-9ABF-A70D8D715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</a:t>
            </a:r>
            <a:r>
              <a:rPr lang="en-US" sz="400" dirty="0">
                <a:solidFill>
                  <a:srgbClr val="448431"/>
                </a:solidFill>
              </a:rPr>
              <a:t> 16 </a:t>
            </a:r>
            <a:r>
              <a:rPr lang="en-US" dirty="0"/>
              <a:t>Objectives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304F43-5160-4D63-B08D-7848F5F36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unit, the participants will be able to:</a:t>
            </a:r>
          </a:p>
          <a:p>
            <a:pPr lvl="1"/>
            <a:r>
              <a:rPr lang="en-US" dirty="0"/>
              <a:t>Explain what needs to be done to put on a CERT Basic Training course</a:t>
            </a:r>
          </a:p>
          <a:p>
            <a:pPr lvl="1"/>
            <a:r>
              <a:rPr lang="en-US" dirty="0"/>
              <a:t>Name who is responsible for each task</a:t>
            </a:r>
          </a:p>
          <a:p>
            <a:pPr lvl="1"/>
            <a:r>
              <a:rPr lang="en-US" dirty="0"/>
              <a:t>List factors that affect a smooth course offering</a:t>
            </a:r>
          </a:p>
          <a:p>
            <a:pPr lvl="1"/>
            <a:r>
              <a:rPr lang="en-US" dirty="0"/>
              <a:t>Explain how to address each one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884E03-7211-485C-8960-8FC48DDF9B0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2B284-DB28-4265-8388-51901A71F5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25446A-2D84-4864-903A-9C89BCDFB15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16-1</a:t>
            </a:r>
          </a:p>
        </p:txBody>
      </p:sp>
    </p:spTree>
    <p:extLst>
      <p:ext uri="{BB962C8B-B14F-4D97-AF65-F5344CB8AC3E}">
        <p14:creationId xmlns:p14="http://schemas.microsoft.com/office/powerpoint/2010/main" val="2315108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A76DFE-D518-43DB-A1F8-D4D655A4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93696"/>
            <a:ext cx="8607185" cy="1017672"/>
          </a:xfrm>
        </p:spPr>
        <p:txBody>
          <a:bodyPr>
            <a:normAutofit/>
          </a:bodyPr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Who might be involved in putting on a CERT Basic Training course?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9509CCA-EC3E-4AEA-B347-A50710BF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9" y="449812"/>
            <a:ext cx="8512974" cy="9910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D9893E-D927-4FCE-B4DF-D41938B0FA3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9AC0CB-B6AE-4C59-972D-4EC49137F7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D86CFA-EA8F-4EE2-82CB-DA97D43860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16-2</a:t>
            </a:r>
          </a:p>
        </p:txBody>
      </p:sp>
    </p:spTree>
    <p:extLst>
      <p:ext uri="{BB962C8B-B14F-4D97-AF65-F5344CB8AC3E}">
        <p14:creationId xmlns:p14="http://schemas.microsoft.com/office/powerpoint/2010/main" val="4231863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50FC89-10B4-4FA9-BCF3-DB7D851AC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CERT Basic Training Course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59A07FC-72E9-48E0-A0AD-1E9FA94AD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Who might be involved in putting on a CERT Basic Training course?</a:t>
            </a:r>
          </a:p>
          <a:p>
            <a:pPr lvl="1"/>
            <a:r>
              <a:rPr lang="en-US" dirty="0"/>
              <a:t>Course Manager</a:t>
            </a:r>
          </a:p>
          <a:p>
            <a:pPr lvl="1"/>
            <a:r>
              <a:rPr lang="en-US" dirty="0"/>
              <a:t>Lead Instructor</a:t>
            </a:r>
          </a:p>
          <a:p>
            <a:pPr lvl="1"/>
            <a:r>
              <a:rPr lang="en-US" dirty="0"/>
              <a:t>Other instructors</a:t>
            </a:r>
          </a:p>
          <a:p>
            <a:pPr lvl="1"/>
            <a:r>
              <a:rPr lang="en-US" dirty="0"/>
              <a:t>Volunteers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F4F38-3E75-47CA-B6E3-72F806B0FB1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29A66-9C75-4E23-854B-464E209F8E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F07A2A-EC20-459F-9AA8-BC2E8A14F9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16-3</a:t>
            </a:r>
          </a:p>
        </p:txBody>
      </p:sp>
    </p:spTree>
    <p:extLst>
      <p:ext uri="{BB962C8B-B14F-4D97-AF65-F5344CB8AC3E}">
        <p14:creationId xmlns:p14="http://schemas.microsoft.com/office/powerpoint/2010/main" val="749645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9B01056-1494-4F56-944F-4668D8D7C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Course Preparation Checklist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48B91B0-8401-4BFC-9017-83739B7D7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the CERT Basic Training course Preparation Checklist in your Participant Manual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E5587B-B923-4B76-9F4E-CCE04556F38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8E783-D8D2-4889-BBF0-A20F75F914B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C8C239-4B40-4ABE-8F12-7BC4069DC71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16-4</a:t>
            </a:r>
          </a:p>
        </p:txBody>
      </p:sp>
    </p:spTree>
    <p:extLst>
      <p:ext uri="{BB962C8B-B14F-4D97-AF65-F5344CB8AC3E}">
        <p14:creationId xmlns:p14="http://schemas.microsoft.com/office/powerpoint/2010/main" val="246737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44DF6E3-6763-4F29-A810-44780C797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379" y="1484459"/>
            <a:ext cx="8505585" cy="1443467"/>
          </a:xfrm>
        </p:spPr>
        <p:txBody>
          <a:bodyPr>
            <a:normAutofit/>
          </a:bodyPr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“what if” questions should you ask yourself as you are preparing for the CERT Basic Training course?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9A7B0F-B524-428A-A62E-BAEFE88831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905" y="459049"/>
            <a:ext cx="8477877" cy="8063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5FA84-E94A-4715-AAC3-271F58516796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0F70D9-ECDD-459A-8BA0-AE0DC9B39E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879C57-49E1-4C14-9EA2-82B2311CC03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16-5</a:t>
            </a:r>
          </a:p>
        </p:txBody>
      </p:sp>
    </p:spTree>
    <p:extLst>
      <p:ext uri="{BB962C8B-B14F-4D97-AF65-F5344CB8AC3E}">
        <p14:creationId xmlns:p14="http://schemas.microsoft.com/office/powerpoint/2010/main" val="324165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2BA0D1-AB17-459C-ADB4-F72A796D8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Smooth Course Offering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ABE668-04B6-4B2B-8BC3-697B826A2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Factors that affect a smooth course offering including:</a:t>
            </a:r>
          </a:p>
          <a:p>
            <a:pPr lvl="1"/>
            <a:r>
              <a:rPr lang="en-US" dirty="0"/>
              <a:t>Time management</a:t>
            </a:r>
          </a:p>
          <a:p>
            <a:pPr lvl="1"/>
            <a:r>
              <a:rPr lang="en-US" dirty="0"/>
              <a:t>Equipment use</a:t>
            </a:r>
          </a:p>
          <a:p>
            <a:pPr lvl="1"/>
            <a:r>
              <a:rPr lang="en-US" dirty="0"/>
              <a:t>Familiarity with whole course</a:t>
            </a:r>
          </a:p>
          <a:p>
            <a:pPr lvl="1"/>
            <a:r>
              <a:rPr lang="en-US" dirty="0"/>
              <a:t>Team teaching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E87F42-DA37-424D-B8E2-13EA0DDDFE7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7006D6-07A2-4DCE-9D03-C35F4CDA0D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8845E2-2616-4BBB-9B1D-877765C584C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16-6</a:t>
            </a:r>
          </a:p>
        </p:txBody>
      </p:sp>
    </p:spTree>
    <p:extLst>
      <p:ext uri="{BB962C8B-B14F-4D97-AF65-F5344CB8AC3E}">
        <p14:creationId xmlns:p14="http://schemas.microsoft.com/office/powerpoint/2010/main" val="2364666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B286338-48A8-49FB-8F9E-9DACDE178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42" y="1410568"/>
            <a:ext cx="8256203" cy="1184849"/>
          </a:xfrm>
        </p:spPr>
        <p:txBody>
          <a:bodyPr>
            <a:normAutofit/>
          </a:bodyPr>
          <a:lstStyle/>
          <a:p>
            <a:pPr marL="228594" lvl="0" indent="-228594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800" i="0" dirty="0">
                <a:solidFill>
                  <a:prstClr val="black"/>
                </a:solidFill>
                <a:ea typeface="+mn-ea"/>
              </a:rPr>
              <a:t>What are the things that can eat up time in the CERT Basic Training course?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2B38FA-7805-4BEB-BC99-FA300378D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378" y="449811"/>
            <a:ext cx="8512974" cy="1138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>
                <a:solidFill>
                  <a:schemeClr val="bg1"/>
                </a:solidFill>
              </a:rPr>
              <a:t>What Do You Think?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3F19C8-D241-4AD0-9D46-056BF1A100B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0D491-8FDF-4875-B488-EFC05AEBE3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5969CE-27DA-46A4-8F4B-1BB1B40D0A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16-7</a:t>
            </a:r>
          </a:p>
        </p:txBody>
      </p:sp>
    </p:spTree>
    <p:extLst>
      <p:ext uri="{BB962C8B-B14F-4D97-AF65-F5344CB8AC3E}">
        <p14:creationId xmlns:p14="http://schemas.microsoft.com/office/powerpoint/2010/main" val="4103923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1687FE-C5CF-4F27-AB88-1AD5607D7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Management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FE59C1-65B3-4BCA-BC7C-B4A50705B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does time management mean in the context of the CERT Basic Training course?</a:t>
            </a:r>
          </a:p>
          <a:p>
            <a:pPr lvl="1"/>
            <a:r>
              <a:rPr lang="en-US" dirty="0"/>
              <a:t>There is a lot to cover so stick to times suggested in Instructor Guide</a:t>
            </a:r>
          </a:p>
          <a:p>
            <a:pPr lvl="1"/>
            <a:r>
              <a:rPr lang="en-US" dirty="0"/>
              <a:t>Start on time and end on time</a:t>
            </a:r>
          </a:p>
          <a:p>
            <a:pPr lvl="1"/>
            <a:r>
              <a:rPr lang="en-US" dirty="0"/>
              <a:t>Watch adding extraneous info</a:t>
            </a:r>
          </a:p>
          <a:p>
            <a:pPr lvl="1"/>
            <a:r>
              <a:rPr lang="en-US" dirty="0"/>
              <a:t>Know how to wrap up a discussion</a:t>
            </a:r>
          </a:p>
          <a:p>
            <a:pPr lvl="1"/>
            <a:r>
              <a:rPr lang="en-US" dirty="0"/>
              <a:t>Know how to use class equipment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3EA67C-0793-4B0D-B90F-8C397D3BDC7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/>
              <a:t>PM 16-5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66999-ED87-47BE-B3F8-A292234C35D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29787" y="6385716"/>
            <a:ext cx="5602780" cy="303212"/>
          </a:xfrm>
        </p:spPr>
        <p:txBody>
          <a:bodyPr/>
          <a:lstStyle/>
          <a:p>
            <a:r>
              <a:rPr lang="en-US" dirty="0"/>
              <a:t>CERT Train-the-Trainer Unit 16: Preparing for the CERT Basic Training Course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E6B132-D2F4-47C4-844E-848E21D634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16-8</a:t>
            </a:r>
          </a:p>
        </p:txBody>
      </p:sp>
    </p:spTree>
    <p:extLst>
      <p:ext uri="{BB962C8B-B14F-4D97-AF65-F5344CB8AC3E}">
        <p14:creationId xmlns:p14="http://schemas.microsoft.com/office/powerpoint/2010/main" val="428439697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RTPPTTmplt20190319" id="{D722C5DE-2F57-4455-BD5B-B112E512D8C7}" vid="{C04B925E-061A-4622-B6DB-8886051063C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8FE5F7B7910C4D8144887B4C3EC5DA" ma:contentTypeVersion="10" ma:contentTypeDescription="Create a new document." ma:contentTypeScope="" ma:versionID="9842cf9d99d7260b0fe682072e4231ac">
  <xsd:schema xmlns:xsd="http://www.w3.org/2001/XMLSchema" xmlns:xs="http://www.w3.org/2001/XMLSchema" xmlns:p="http://schemas.microsoft.com/office/2006/metadata/properties" xmlns:ns2="cd7a79f3-a22f-4b0a-abe2-9eca9b7c463e" xmlns:ns3="ec9525e3-0e26-41e5-be28-2227dc64c83e" targetNamespace="http://schemas.microsoft.com/office/2006/metadata/properties" ma:root="true" ma:fieldsID="803e844ea8424115489f0f51abb3d71c" ns2:_="" ns3:_="">
    <xsd:import namespace="cd7a79f3-a22f-4b0a-abe2-9eca9b7c463e"/>
    <xsd:import namespace="ec9525e3-0e26-41e5-be28-2227dc64c8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a79f3-a22f-4b0a-abe2-9eca9b7c46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9525e3-0e26-41e5-be28-2227dc64c8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2231E3-016F-4B17-AC09-DB5F282D3A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9E25F7-62C1-4EBA-951A-88947046B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a79f3-a22f-4b0a-abe2-9eca9b7c463e"/>
    <ds:schemaRef ds:uri="ec9525e3-0e26-41e5-be28-2227dc64c8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DD7AE4-83D3-421C-A1C5-EED6632DACD5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ec9525e3-0e26-41e5-be28-2227dc64c83e"/>
    <ds:schemaRef ds:uri="http://schemas.openxmlformats.org/package/2006/metadata/core-properties"/>
    <ds:schemaRef ds:uri="cd7a79f3-a22f-4b0a-abe2-9eca9b7c463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CERTPPTTmplt</Template>
  <TotalTime>14103</TotalTime>
  <Words>848</Words>
  <Application>Microsoft Office PowerPoint</Application>
  <PresentationFormat>On-screen Show (4:3)</PresentationFormat>
  <Paragraphs>135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1_Office Theme</vt:lpstr>
      <vt:lpstr>Unit 16: Preparing for the CERT Basic Training Course</vt:lpstr>
      <vt:lpstr>Unit 16 Objectives</vt:lpstr>
      <vt:lpstr>Who might be involved in putting on a CERT Basic Training course?</vt:lpstr>
      <vt:lpstr>CERT Basic Training Course</vt:lpstr>
      <vt:lpstr>Course Preparation Checklist</vt:lpstr>
      <vt:lpstr>What “what if” questions should you ask yourself as you are preparing for the CERT Basic Training course?</vt:lpstr>
      <vt:lpstr>Smooth Course Offering</vt:lpstr>
      <vt:lpstr>What are the things that can eat up time in the CERT Basic Training course?</vt:lpstr>
      <vt:lpstr>Time Management</vt:lpstr>
      <vt:lpstr>What equipment is needed for the CERT Basic Training course?</vt:lpstr>
      <vt:lpstr>Class Equipment</vt:lpstr>
      <vt:lpstr>Tips for Time Management</vt:lpstr>
      <vt:lpstr>Why should you know what is covered in each of the units?</vt:lpstr>
      <vt:lpstr>Know the Course</vt:lpstr>
      <vt:lpstr>CERT Team Teaching</vt:lpstr>
      <vt:lpstr>How might you divide up the instructional roles?</vt:lpstr>
      <vt:lpstr>Divide Instructor Roles</vt:lpstr>
      <vt:lpstr>CERT Team Teaching (continued)</vt:lpstr>
      <vt:lpstr>Unit 16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Kendall</dc:creator>
  <cp:keywords/>
  <dc:description/>
  <cp:lastModifiedBy>Michael Wilson</cp:lastModifiedBy>
  <cp:revision>955</cp:revision>
  <dcterms:created xsi:type="dcterms:W3CDTF">2019-04-19T15:08:43Z</dcterms:created>
  <dcterms:modified xsi:type="dcterms:W3CDTF">2024-06-08T03:53:13Z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0x010100798FE5F7B7910C4D8144887B4C3EC5DA</vt:lpwstr>
  </property>
</Properties>
</file>