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4"/>
  </p:sldMasterIdLst>
  <p:notesMasterIdLst>
    <p:notesMasterId r:id="rId10"/>
  </p:notesMasterIdLst>
  <p:handoutMasterIdLst>
    <p:handoutMasterId r:id="rId11"/>
  </p:handoutMasterIdLst>
  <p:sldIdLst>
    <p:sldId id="567" r:id="rId5"/>
    <p:sldId id="568" r:id="rId6"/>
    <p:sldId id="569" r:id="rId7"/>
    <p:sldId id="570" r:id="rId8"/>
    <p:sldId id="57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n Tavares" initials="GT" lastIdx="10" clrIdx="0"/>
  <p:cmAuthor id="2" name="David Kendall" initials="DK" lastIdx="4" clrIdx="1"/>
  <p:cmAuthor id="3" name="David Kendall" initials="DK [2]" lastIdx="1" clrIdx="2"/>
  <p:cmAuthor id="4" name="Cody Luettger" initials="CL" lastIdx="18" clrIdx="3"/>
  <p:cmAuthor id="5" name="Ryan Gibson" initials="RG" lastIdx="7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4A2"/>
    <a:srgbClr val="448431"/>
    <a:srgbClr val="57AC40"/>
    <a:srgbClr val="57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AF8A94-9555-4F11-849F-3E9C1A9191F0}" v="471" dt="2019-07-01T15:46:17.0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9" autoAdjust="0"/>
    <p:restoredTop sz="94296" autoAdjust="0"/>
  </p:normalViewPr>
  <p:slideViewPr>
    <p:cSldViewPr snapToGrid="0">
      <p:cViewPr varScale="1">
        <p:scale>
          <a:sx n="61" d="100"/>
          <a:sy n="61" d="100"/>
        </p:scale>
        <p:origin x="147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9AFAD3-F3BD-4395-8F77-9999A3AF0A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F1A46B-586F-4CBE-9952-6BEDC60891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48505-E7EB-4B8F-BF8D-66EAD648D0DD}" type="datetimeFigureOut">
              <a:rPr lang="en-US" smtClean="0"/>
              <a:t>6/7/2024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E23D6-7DAB-4005-B034-4AFEE3EA5A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F3BB4C-A847-42FD-8740-E25E0B7BB7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79F10-0CE8-46B5-BCEC-A8D128FCB8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133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DCD9C-BAA8-40A1-8D67-F30B1E390576}" type="datetimeFigureOut">
              <a:rPr lang="en-US" smtClean="0"/>
              <a:t>6/7/2024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A9AD2-15AF-4FFD-AD62-B44A874E55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059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B798317-2A00-8449-AF5E-C684A2334AF8}"/>
              </a:ext>
            </a:extLst>
          </p:cNvPr>
          <p:cNvSpPr/>
          <p:nvPr userDrawn="1"/>
        </p:nvSpPr>
        <p:spPr>
          <a:xfrm>
            <a:off x="0" y="-2388"/>
            <a:ext cx="9144000" cy="5514975"/>
          </a:xfrm>
          <a:prstGeom prst="rect">
            <a:avLst/>
          </a:prstGeom>
          <a:solidFill>
            <a:srgbClr val="448431"/>
          </a:solidFill>
          <a:ln>
            <a:solidFill>
              <a:srgbClr val="57A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E2048F-5A58-44FC-BB6B-8004B92565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2822" y="1122365"/>
            <a:ext cx="8558357" cy="1220787"/>
          </a:xfrm>
        </p:spPr>
        <p:txBody>
          <a:bodyPr anchor="b">
            <a:normAutofit/>
          </a:bodyPr>
          <a:lstStyle>
            <a:lvl1pPr algn="ctr">
              <a:defRPr sz="5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0CA1CA-D78F-4D29-A112-7E5632AB2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5934456"/>
            <a:ext cx="1283061" cy="731520"/>
          </a:xfrm>
          <a:prstGeom prst="rect">
            <a:avLst/>
          </a:prstGeom>
        </p:spPr>
      </p:pic>
      <p:pic>
        <p:nvPicPr>
          <p:cNvPr id="16" name="Picture 15" descr="A close up of a sign&#10;&#10;Description generated with high confidence">
            <a:extLst>
              <a:ext uri="{FF2B5EF4-FFF2-40B4-BE49-F238E27FC236}">
                <a16:creationId xmlns:a16="http://schemas.microsoft.com/office/drawing/2014/main" id="{A0A1B6DC-BDE1-4350-A720-0DFEEA7216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098" y="5934456"/>
            <a:ext cx="2058831" cy="731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3E9F0F-99E4-C14C-B639-1D491C8CF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3672843"/>
            <a:ext cx="8229600" cy="185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5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F539D94-4197-BC46-9155-385FF6D31FCE}"/>
              </a:ext>
            </a:extLst>
          </p:cNvPr>
          <p:cNvSpPr/>
          <p:nvPr userDrawn="1"/>
        </p:nvSpPr>
        <p:spPr>
          <a:xfrm>
            <a:off x="0" y="-2388"/>
            <a:ext cx="9144000" cy="5514975"/>
          </a:xfrm>
          <a:prstGeom prst="rect">
            <a:avLst/>
          </a:prstGeom>
          <a:solidFill>
            <a:srgbClr val="448431"/>
          </a:solidFill>
          <a:ln>
            <a:solidFill>
              <a:srgbClr val="57A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0CA1CA-D78F-4D29-A112-7E5632AB2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5934456"/>
            <a:ext cx="1283061" cy="731520"/>
          </a:xfrm>
          <a:prstGeom prst="rect">
            <a:avLst/>
          </a:prstGeom>
        </p:spPr>
      </p:pic>
      <p:pic>
        <p:nvPicPr>
          <p:cNvPr id="16" name="Picture 15" descr="A close up of a sign&#10;&#10;Description generated with high confidence">
            <a:extLst>
              <a:ext uri="{FF2B5EF4-FFF2-40B4-BE49-F238E27FC236}">
                <a16:creationId xmlns:a16="http://schemas.microsoft.com/office/drawing/2014/main" id="{A0A1B6DC-BDE1-4350-A720-0DFEEA7216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098" y="5934456"/>
            <a:ext cx="2058831" cy="73152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B55A5C-60F8-44DB-948C-104DD56B3B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80055"/>
            <a:ext cx="9144000" cy="8971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EB4A5DE-FE85-4060-831F-4535EBE301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476500"/>
            <a:ext cx="9144000" cy="7254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SubTitle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5555B0-A33B-344A-8A74-B064735A2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3672843"/>
            <a:ext cx="8229600" cy="1853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7012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-Bulleted Intro Text w/P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2063FCA-FF6B-414C-AFC6-E9E0F3F34019}"/>
              </a:ext>
            </a:extLst>
          </p:cNvPr>
          <p:cNvSpPr/>
          <p:nvPr userDrawn="1"/>
        </p:nvSpPr>
        <p:spPr>
          <a:xfrm>
            <a:off x="0" y="4"/>
            <a:ext cx="9144000" cy="1521225"/>
          </a:xfrm>
          <a:prstGeom prst="rect">
            <a:avLst/>
          </a:prstGeom>
          <a:solidFill>
            <a:srgbClr val="448431"/>
          </a:solidFill>
          <a:ln>
            <a:solidFill>
              <a:srgbClr val="57A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F8E6B9B-087E-2143-9849-2D5E8DB8C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6479" y="887762"/>
            <a:ext cx="3017519" cy="6434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64701-2FEA-435F-9BFD-168F5E88A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42" y="1521229"/>
            <a:ext cx="8529600" cy="47811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6CEA5E0C-2930-407C-8443-CB06853E723E}"/>
              </a:ext>
            </a:extLst>
          </p:cNvPr>
          <p:cNvSpPr/>
          <p:nvPr userDrawn="1"/>
        </p:nvSpPr>
        <p:spPr>
          <a:xfrm>
            <a:off x="1429788" y="6256657"/>
            <a:ext cx="7714211" cy="45719"/>
          </a:xfrm>
          <a:custGeom>
            <a:avLst/>
            <a:gdLst/>
            <a:ahLst/>
            <a:cxnLst/>
            <a:rect l="l" t="t" r="r" b="b"/>
            <a:pathLst>
              <a:path w="7725409">
                <a:moveTo>
                  <a:pt x="0" y="0"/>
                </a:moveTo>
                <a:lnTo>
                  <a:pt x="7725156" y="0"/>
                </a:lnTo>
              </a:path>
            </a:pathLst>
          </a:custGeom>
          <a:ln w="25908">
            <a:solidFill>
              <a:srgbClr val="57AC40"/>
            </a:solidFill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67DC53-72A8-46A8-920D-BF4A8C1F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5934456"/>
            <a:ext cx="1283061" cy="73152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AE9D370-B5BD-4A01-BD93-E3AF2518A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2" y="320678"/>
            <a:ext cx="5806851" cy="1017672"/>
          </a:xfrm>
        </p:spPr>
        <p:txBody>
          <a:bodyPr>
            <a:normAutofit/>
          </a:bodyPr>
          <a:lstStyle>
            <a:lvl1pPr>
              <a:defRPr sz="4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B35CCE95-468E-442E-9ED0-F1EDC09F41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9787" y="6385716"/>
            <a:ext cx="4438997" cy="303212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CERT Basic Training Unit #: Unit Name</a:t>
            </a:r>
            <a:endParaRPr lang="en-US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C8A4DFD6-6B8A-4783-B624-3D851DA8A1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567" y="6385716"/>
            <a:ext cx="1803862" cy="303212"/>
          </a:xfrm>
        </p:spPr>
        <p:txBody>
          <a:bodyPr anchor="ctr">
            <a:noAutofit/>
          </a:bodyPr>
          <a:lstStyle>
            <a:lvl1pPr marL="0" indent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#-Unit #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6C3AFA8-CF49-4D54-9168-38931552E69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789025" y="5881860"/>
            <a:ext cx="1022409" cy="355600"/>
          </a:xfrm>
          <a:ln>
            <a:solidFill>
              <a:srgbClr val="575757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PM-123</a:t>
            </a:r>
          </a:p>
        </p:txBody>
      </p:sp>
    </p:spTree>
    <p:extLst>
      <p:ext uri="{BB962C8B-B14F-4D97-AF65-F5344CB8AC3E}">
        <p14:creationId xmlns:p14="http://schemas.microsoft.com/office/powerpoint/2010/main" val="527909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w/P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51E3CCF-F684-6F44-9548-B0371F224676}"/>
              </a:ext>
            </a:extLst>
          </p:cNvPr>
          <p:cNvSpPr/>
          <p:nvPr userDrawn="1"/>
        </p:nvSpPr>
        <p:spPr>
          <a:xfrm>
            <a:off x="0" y="4"/>
            <a:ext cx="9144000" cy="1521225"/>
          </a:xfrm>
          <a:prstGeom prst="rect">
            <a:avLst/>
          </a:prstGeom>
          <a:solidFill>
            <a:srgbClr val="448431"/>
          </a:solidFill>
          <a:ln>
            <a:solidFill>
              <a:srgbClr val="57A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81EF215-24B5-9C4A-8955-A28E205B8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6479" y="887762"/>
            <a:ext cx="3017519" cy="6434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64701-2FEA-435F-9BFD-168F5E88A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42" y="1521229"/>
            <a:ext cx="8512974" cy="478114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6CEA5E0C-2930-407C-8443-CB06853E723E}"/>
              </a:ext>
            </a:extLst>
          </p:cNvPr>
          <p:cNvSpPr/>
          <p:nvPr userDrawn="1"/>
        </p:nvSpPr>
        <p:spPr>
          <a:xfrm>
            <a:off x="1429788" y="6256657"/>
            <a:ext cx="7714211" cy="45719"/>
          </a:xfrm>
          <a:custGeom>
            <a:avLst/>
            <a:gdLst/>
            <a:ahLst/>
            <a:cxnLst/>
            <a:rect l="l" t="t" r="r" b="b"/>
            <a:pathLst>
              <a:path w="7725409">
                <a:moveTo>
                  <a:pt x="0" y="0"/>
                </a:moveTo>
                <a:lnTo>
                  <a:pt x="7725156" y="0"/>
                </a:lnTo>
              </a:path>
            </a:pathLst>
          </a:custGeom>
          <a:ln w="25908">
            <a:solidFill>
              <a:srgbClr val="57AC40"/>
            </a:solidFill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67DC53-72A8-46A8-920D-BF4A8C1F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5934456"/>
            <a:ext cx="1283061" cy="73152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E358483-0701-4610-B7F8-1CDC93B7D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2" y="320678"/>
            <a:ext cx="5806851" cy="1017672"/>
          </a:xfrm>
        </p:spPr>
        <p:txBody>
          <a:bodyPr>
            <a:normAutofit/>
          </a:bodyPr>
          <a:lstStyle>
            <a:lvl1pPr>
              <a:defRPr sz="4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2AFC4B6C-E56F-45A2-B987-2706EF4469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9787" y="6385716"/>
            <a:ext cx="4438997" cy="303212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CERT Basic Training Unit #: Unit Name</a:t>
            </a:r>
            <a:endParaRPr lang="en-US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1D02937-E059-4923-A2A9-5058038E86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567" y="6385716"/>
            <a:ext cx="1803862" cy="303212"/>
          </a:xfrm>
        </p:spPr>
        <p:txBody>
          <a:bodyPr anchor="ctr">
            <a:noAutofit/>
          </a:bodyPr>
          <a:lstStyle>
            <a:lvl1pPr marL="0" indent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#-Unit #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0D271F4-3E44-4C14-8C4E-2D0D7A3B45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789025" y="5881860"/>
            <a:ext cx="1022409" cy="355600"/>
          </a:xfrm>
          <a:ln>
            <a:solidFill>
              <a:srgbClr val="575757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PM-123</a:t>
            </a:r>
          </a:p>
        </p:txBody>
      </p:sp>
    </p:spTree>
    <p:extLst>
      <p:ext uri="{BB962C8B-B14F-4D97-AF65-F5344CB8AC3E}">
        <p14:creationId xmlns:p14="http://schemas.microsoft.com/office/powerpoint/2010/main" val="205973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w/P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62F0244-A687-D54A-BB1E-2E4234E7EF03}"/>
              </a:ext>
            </a:extLst>
          </p:cNvPr>
          <p:cNvSpPr/>
          <p:nvPr userDrawn="1"/>
        </p:nvSpPr>
        <p:spPr>
          <a:xfrm>
            <a:off x="0" y="4"/>
            <a:ext cx="9144000" cy="1521225"/>
          </a:xfrm>
          <a:prstGeom prst="rect">
            <a:avLst/>
          </a:prstGeom>
          <a:solidFill>
            <a:srgbClr val="448431"/>
          </a:solidFill>
          <a:ln>
            <a:solidFill>
              <a:srgbClr val="57A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276CAC-5A65-5A46-9F2D-12BAE33AD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6479" y="887762"/>
            <a:ext cx="3017519" cy="6434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64701-2FEA-435F-9BFD-168F5E88A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42" y="1521229"/>
            <a:ext cx="8529600" cy="4781145"/>
          </a:xfrm>
        </p:spPr>
        <p:txBody>
          <a:bodyPr>
            <a:normAutofit/>
          </a:bodyPr>
          <a:lstStyle>
            <a:lvl1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6CEA5E0C-2930-407C-8443-CB06853E723E}"/>
              </a:ext>
            </a:extLst>
          </p:cNvPr>
          <p:cNvSpPr/>
          <p:nvPr userDrawn="1"/>
        </p:nvSpPr>
        <p:spPr>
          <a:xfrm>
            <a:off x="1429788" y="6256657"/>
            <a:ext cx="7714211" cy="45719"/>
          </a:xfrm>
          <a:custGeom>
            <a:avLst/>
            <a:gdLst/>
            <a:ahLst/>
            <a:cxnLst/>
            <a:rect l="l" t="t" r="r" b="b"/>
            <a:pathLst>
              <a:path w="7725409">
                <a:moveTo>
                  <a:pt x="0" y="0"/>
                </a:moveTo>
                <a:lnTo>
                  <a:pt x="7725156" y="0"/>
                </a:lnTo>
              </a:path>
            </a:pathLst>
          </a:custGeom>
          <a:ln w="25908">
            <a:solidFill>
              <a:srgbClr val="57AC40"/>
            </a:solidFill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67DC53-72A8-46A8-920D-BF4A8C1F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5934456"/>
            <a:ext cx="1283061" cy="73152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881DF7E-501B-4BCA-95FE-16FA92C06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2" y="320678"/>
            <a:ext cx="5806851" cy="1017672"/>
          </a:xfrm>
        </p:spPr>
        <p:txBody>
          <a:bodyPr>
            <a:normAutofit/>
          </a:bodyPr>
          <a:lstStyle>
            <a:lvl1pPr>
              <a:defRPr sz="4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64889971-C6D0-48C5-8EB8-09A4DABBFE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9787" y="6385716"/>
            <a:ext cx="4438997" cy="303212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CERT Basic Training Unit #: Unit Name</a:t>
            </a:r>
            <a:endParaRPr lang="en-US" dirty="0"/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24B06ED1-1B06-44B7-8461-057F53E188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567" y="6385716"/>
            <a:ext cx="1803862" cy="303212"/>
          </a:xfrm>
        </p:spPr>
        <p:txBody>
          <a:bodyPr anchor="ctr">
            <a:noAutofit/>
          </a:bodyPr>
          <a:lstStyle>
            <a:lvl1pPr marL="0" indent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#-Unit #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77CCBE-2056-4A6A-AADD-907E6B311EB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789025" y="5881860"/>
            <a:ext cx="1022409" cy="355600"/>
          </a:xfrm>
          <a:ln>
            <a:solidFill>
              <a:srgbClr val="575757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PM-123</a:t>
            </a:r>
          </a:p>
        </p:txBody>
      </p:sp>
    </p:spTree>
    <p:extLst>
      <p:ext uri="{BB962C8B-B14F-4D97-AF65-F5344CB8AC3E}">
        <p14:creationId xmlns:p14="http://schemas.microsoft.com/office/powerpoint/2010/main" val="548881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ed List w/P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E5E404F-0420-6F41-A191-6188F8F1FDDD}"/>
              </a:ext>
            </a:extLst>
          </p:cNvPr>
          <p:cNvSpPr/>
          <p:nvPr userDrawn="1"/>
        </p:nvSpPr>
        <p:spPr>
          <a:xfrm>
            <a:off x="0" y="4"/>
            <a:ext cx="9144000" cy="1521225"/>
          </a:xfrm>
          <a:prstGeom prst="rect">
            <a:avLst/>
          </a:prstGeom>
          <a:solidFill>
            <a:srgbClr val="448431"/>
          </a:solidFill>
          <a:ln>
            <a:solidFill>
              <a:srgbClr val="57AC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32AAE82-BB1D-914B-A28A-653ED4F1F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6479" y="887762"/>
            <a:ext cx="3017519" cy="6434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64701-2FEA-435F-9BFD-168F5E88A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42" y="1521229"/>
            <a:ext cx="4142622" cy="4758287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Arial" panose="020B0604020202020204" pitchFamily="34" charset="0"/>
              <a:buChar char="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6CEA5E0C-2930-407C-8443-CB06853E723E}"/>
              </a:ext>
            </a:extLst>
          </p:cNvPr>
          <p:cNvSpPr/>
          <p:nvPr userDrawn="1"/>
        </p:nvSpPr>
        <p:spPr>
          <a:xfrm>
            <a:off x="1429788" y="6256657"/>
            <a:ext cx="7714211" cy="45719"/>
          </a:xfrm>
          <a:custGeom>
            <a:avLst/>
            <a:gdLst/>
            <a:ahLst/>
            <a:cxnLst/>
            <a:rect l="l" t="t" r="r" b="b"/>
            <a:pathLst>
              <a:path w="7725409">
                <a:moveTo>
                  <a:pt x="0" y="0"/>
                </a:moveTo>
                <a:lnTo>
                  <a:pt x="7725156" y="0"/>
                </a:lnTo>
              </a:path>
            </a:pathLst>
          </a:custGeom>
          <a:ln w="25908">
            <a:solidFill>
              <a:srgbClr val="57AC40"/>
            </a:solidFill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67DC53-72A8-46A8-920D-BF4A8C1F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5934456"/>
            <a:ext cx="1283061" cy="73152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DD0A62F-ADCE-4FEB-9CDF-E85D05BB343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0" y="1521229"/>
            <a:ext cx="4256858" cy="4758287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>
              <a:buFont typeface="Arial" panose="020B0604020202020204" pitchFamily="34" charset="0"/>
              <a:buChar char="‒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98828DD-31C9-4C41-AB97-0D5A474AF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2" y="320678"/>
            <a:ext cx="5806851" cy="1017672"/>
          </a:xfrm>
        </p:spPr>
        <p:txBody>
          <a:bodyPr>
            <a:normAutofit/>
          </a:bodyPr>
          <a:lstStyle>
            <a:lvl1pPr>
              <a:defRPr sz="4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53AEF4AA-E762-4CCB-8C4A-9592823B5F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0095" y="5824699"/>
            <a:ext cx="798763" cy="303212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PM 123</a:t>
            </a:r>
            <a:endParaRPr lang="en-US" dirty="0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01CC6E1A-3A1D-4D97-9209-75A5CE8341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29787" y="6385716"/>
            <a:ext cx="4438997" cy="303212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CERT Basic Training Unit #: Unit Name</a:t>
            </a:r>
            <a:endParaRPr lang="en-US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7D4EAC7A-29D8-42A5-A75B-CEE1CDA8A4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567" y="6385716"/>
            <a:ext cx="1803862" cy="303212"/>
          </a:xfrm>
        </p:spPr>
        <p:txBody>
          <a:bodyPr anchor="ctr">
            <a:noAutofit/>
          </a:bodyPr>
          <a:lstStyle>
            <a:lvl1pPr marL="0" indent="0" algn="r">
              <a:buNone/>
              <a:defRPr sz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#-Unit #</a:t>
            </a:r>
            <a:endParaRPr lang="en-US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79F7116-2CE5-4A1C-9C55-E527BC721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789025" y="5881860"/>
            <a:ext cx="1022409" cy="355600"/>
          </a:xfrm>
          <a:ln>
            <a:solidFill>
              <a:srgbClr val="575757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PM-123</a:t>
            </a:r>
          </a:p>
        </p:txBody>
      </p:sp>
    </p:spTree>
    <p:extLst>
      <p:ext uri="{BB962C8B-B14F-4D97-AF65-F5344CB8AC3E}">
        <p14:creationId xmlns:p14="http://schemas.microsoft.com/office/powerpoint/2010/main" val="3528500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77C4DE-535A-48A8-B070-52576141C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Master w/ PM Box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80034-040C-4A73-B481-BC4B843FA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842F2-B8CF-4FBB-92F0-1AC6DDF39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F69BD-0B0C-4866-A0B7-9C9DC31A51B0}" type="datetimeFigureOut">
              <a:rPr lang="en-US" smtClean="0"/>
              <a:t>6/7/2024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F5D1E-236B-4794-BD1C-A348F4400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FCAED-1C23-4596-B207-CC261274F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60692-8B36-4761-9A7C-D6FD3AE4FB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81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629517" y="2197116"/>
            <a:ext cx="7886700" cy="1325563"/>
          </a:xfrm>
        </p:spPr>
        <p:txBody>
          <a:bodyPr/>
          <a:lstStyle/>
          <a:p>
            <a:pPr lvl="0" algn="ctr">
              <a:spcBef>
                <a:spcPts val="1000"/>
              </a:spcBef>
            </a:pPr>
            <a:r>
              <a:rPr lang="en-US" sz="34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Unit 17: Course 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C6AA7-B747-4228-816C-FCC47E3202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183" y="1469736"/>
            <a:ext cx="9144000" cy="1079500"/>
          </a:xfrm>
        </p:spPr>
        <p:txBody>
          <a:bodyPr/>
          <a:lstStyle/>
          <a:p>
            <a:pPr lvl="0" defTabSz="914400">
              <a:lnSpc>
                <a:spcPct val="100000"/>
              </a:lnSpc>
              <a:spcBef>
                <a:spcPts val="0"/>
              </a:spcBef>
            </a:pPr>
            <a:r>
              <a:rPr lang="en-US" sz="5000" dirty="0">
                <a:solidFill>
                  <a:prstClr val="white"/>
                </a:solidFill>
              </a:rPr>
              <a:t>CERT</a:t>
            </a:r>
            <a:r>
              <a:rPr lang="en-US" sz="5000" b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 </a:t>
            </a:r>
            <a:r>
              <a:rPr lang="en-US" sz="5000" dirty="0">
                <a:solidFill>
                  <a:prstClr val="white"/>
                </a:solidFill>
              </a:rPr>
              <a:t>Train-the-Trainer</a:t>
            </a:r>
          </a:p>
        </p:txBody>
      </p:sp>
    </p:spTree>
    <p:extLst>
      <p:ext uri="{BB962C8B-B14F-4D97-AF65-F5344CB8AC3E}">
        <p14:creationId xmlns:p14="http://schemas.microsoft.com/office/powerpoint/2010/main" val="1949875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C8A56B-C2B0-4D8E-941A-6218402DD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</a:t>
            </a:r>
            <a:r>
              <a:rPr lang="en-US" sz="400" dirty="0">
                <a:solidFill>
                  <a:srgbClr val="448431"/>
                </a:solidFill>
              </a:rPr>
              <a:t> 17 </a:t>
            </a:r>
            <a:r>
              <a:rPr lang="en-US" dirty="0"/>
              <a:t>Objectives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F0DC97-C5B8-4E26-BF68-A69FB7D8F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the end of this training, participants will be able to:</a:t>
            </a:r>
          </a:p>
          <a:p>
            <a:pPr lvl="1"/>
            <a:r>
              <a:rPr lang="en-US" dirty="0"/>
              <a:t>Show knowledge of CERT Basic Training course</a:t>
            </a:r>
          </a:p>
          <a:p>
            <a:pPr lvl="1"/>
            <a:r>
              <a:rPr lang="en-US" dirty="0"/>
              <a:t>Show ability to present a part of course (teach-back)</a:t>
            </a:r>
          </a:p>
          <a:p>
            <a:pPr lvl="1"/>
            <a:r>
              <a:rPr lang="en-US" dirty="0"/>
              <a:t>Explain core values of CERT</a:t>
            </a:r>
          </a:p>
          <a:p>
            <a:pPr lvl="1"/>
            <a:r>
              <a:rPr lang="en-US" dirty="0"/>
              <a:t>Show classroom management techniques</a:t>
            </a:r>
          </a:p>
          <a:p>
            <a:pPr lvl="1"/>
            <a:r>
              <a:rPr lang="en-US" dirty="0"/>
              <a:t>Show effective teaching techniques</a:t>
            </a:r>
          </a:p>
          <a:p>
            <a:pPr lvl="1"/>
            <a:r>
              <a:rPr lang="en-US" dirty="0"/>
              <a:t>Show appropriate behavior as an instructor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369E68-6FCE-42FB-B55B-AED50E053BC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17-1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8C7E44-6525-4DDC-AAB9-8930E96F40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17: Course Summary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7FD816-2F41-4AB6-A6C2-A2EE60F87E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17-1</a:t>
            </a:r>
          </a:p>
        </p:txBody>
      </p:sp>
    </p:spTree>
    <p:extLst>
      <p:ext uri="{BB962C8B-B14F-4D97-AF65-F5344CB8AC3E}">
        <p14:creationId xmlns:p14="http://schemas.microsoft.com/office/powerpoint/2010/main" val="3324610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F09AE0-5FA9-47CD-85C4-93C10AB1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2" y="1272024"/>
            <a:ext cx="8524058" cy="1017672"/>
          </a:xfrm>
        </p:spPr>
        <p:txBody>
          <a:bodyPr/>
          <a:lstStyle/>
          <a:p>
            <a:pPr marL="228594" lvl="0" indent="-22859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prstClr val="black"/>
                </a:solidFill>
                <a:ea typeface="+mn-ea"/>
              </a:rPr>
              <a:t>How well were the learning objectives met?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5060E6-B0B4-4AAA-ABC9-55F554BCC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378" y="449811"/>
            <a:ext cx="8512974" cy="6031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i="1" dirty="0">
                <a:solidFill>
                  <a:schemeClr val="bg1"/>
                </a:solidFill>
              </a:rPr>
              <a:t>What Do You Think?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3A83DF-A5AF-43BA-96EB-BF6C69C5414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17-1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807713-70C2-4334-BC75-AF2F367066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17: Course Summary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A529AA-108F-4A54-8166-02B00DF779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17-2</a:t>
            </a:r>
          </a:p>
        </p:txBody>
      </p:sp>
    </p:spTree>
    <p:extLst>
      <p:ext uri="{BB962C8B-B14F-4D97-AF65-F5344CB8AC3E}">
        <p14:creationId xmlns:p14="http://schemas.microsoft.com/office/powerpoint/2010/main" val="608719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F20D63-F59E-4760-BEE3-8D999028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2" y="1484461"/>
            <a:ext cx="8071476" cy="1017672"/>
          </a:xfrm>
        </p:spPr>
        <p:txBody>
          <a:bodyPr/>
          <a:lstStyle/>
          <a:p>
            <a:pPr marL="228594" lvl="0" indent="-22859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prstClr val="black"/>
                </a:solidFill>
                <a:ea typeface="+mn-ea"/>
              </a:rPr>
              <a:t>Were your expectations for this met for this course?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B5C56C-78EA-403C-A41E-E0086D221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379" y="449812"/>
            <a:ext cx="8512974" cy="1037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>
                <a:solidFill>
                  <a:schemeClr val="bg1"/>
                </a:solidFill>
              </a:rPr>
              <a:t>What Do You Think?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E9B153-F5D0-4B41-B5B6-4D16C672FE2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PM 17-1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2E18EF-76C6-4F72-A9B4-3B9E4E57A1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17: Course Summary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BEE3D0-FCF2-49D2-BD8F-94F7FE0965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17-3</a:t>
            </a:r>
          </a:p>
        </p:txBody>
      </p:sp>
    </p:spTree>
    <p:extLst>
      <p:ext uri="{BB962C8B-B14F-4D97-AF65-F5344CB8AC3E}">
        <p14:creationId xmlns:p14="http://schemas.microsoft.com/office/powerpoint/2010/main" val="2075642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743990-3886-4794-9066-B985C273B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Graduation</a:t>
            </a:r>
          </a:p>
        </p:txBody>
      </p:sp>
      <p:pic>
        <p:nvPicPr>
          <p:cNvPr id="7" name="Picture 6" descr="[Decorative] Photo of fireworks.">
            <a:extLst>
              <a:ext uri="{FF2B5EF4-FFF2-40B4-BE49-F238E27FC236}">
                <a16:creationId xmlns:a16="http://schemas.microsoft.com/office/drawing/2014/main" id="{19FA5426-28DE-44A4-BF1E-D21D234D8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8164"/>
            <a:ext cx="9144000" cy="43439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2580E9-9E23-4169-A5FE-46BB1264C23B}"/>
              </a:ext>
            </a:extLst>
          </p:cNvPr>
          <p:cNvSpPr txBox="1"/>
          <p:nvPr/>
        </p:nvSpPr>
        <p:spPr>
          <a:xfrm>
            <a:off x="861538" y="3274648"/>
            <a:ext cx="4714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Congratulations!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3962EA-CE63-4609-A349-3C6E785121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CERT Train-the-Trainer Unit 17: Course Summary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C9CA28-B97C-4220-A4D9-4E2DBE87D7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17-4</a:t>
            </a:r>
          </a:p>
        </p:txBody>
      </p:sp>
    </p:spTree>
    <p:extLst>
      <p:ext uri="{BB962C8B-B14F-4D97-AF65-F5344CB8AC3E}">
        <p14:creationId xmlns:p14="http://schemas.microsoft.com/office/powerpoint/2010/main" val="294125528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RTPPTTmplt20190319" id="{D722C5DE-2F57-4455-BD5B-B112E512D8C7}" vid="{C04B925E-061A-4622-B6DB-8886051063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8FE5F7B7910C4D8144887B4C3EC5DA" ma:contentTypeVersion="10" ma:contentTypeDescription="Create a new document." ma:contentTypeScope="" ma:versionID="9842cf9d99d7260b0fe682072e4231ac">
  <xsd:schema xmlns:xsd="http://www.w3.org/2001/XMLSchema" xmlns:xs="http://www.w3.org/2001/XMLSchema" xmlns:p="http://schemas.microsoft.com/office/2006/metadata/properties" xmlns:ns2="cd7a79f3-a22f-4b0a-abe2-9eca9b7c463e" xmlns:ns3="ec9525e3-0e26-41e5-be28-2227dc64c83e" targetNamespace="http://schemas.microsoft.com/office/2006/metadata/properties" ma:root="true" ma:fieldsID="803e844ea8424115489f0f51abb3d71c" ns2:_="" ns3:_="">
    <xsd:import namespace="cd7a79f3-a22f-4b0a-abe2-9eca9b7c463e"/>
    <xsd:import namespace="ec9525e3-0e26-41e5-be28-2227dc64c8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a79f3-a22f-4b0a-abe2-9eca9b7c46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525e3-0e26-41e5-be28-2227dc64c83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2231E3-016F-4B17-AC09-DB5F282D3A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9E25F7-62C1-4EBA-951A-88947046B1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7a79f3-a22f-4b0a-abe2-9eca9b7c463e"/>
    <ds:schemaRef ds:uri="ec9525e3-0e26-41e5-be28-2227dc64c8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DD7AE4-83D3-421C-A1C5-EED6632DACD5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ec9525e3-0e26-41e5-be28-2227dc64c83e"/>
    <ds:schemaRef ds:uri="http://schemas.openxmlformats.org/package/2006/metadata/core-properties"/>
    <ds:schemaRef ds:uri="cd7a79f3-a22f-4b0a-abe2-9eca9b7c463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CERTPPTTmplt</Template>
  <TotalTime>14103</TotalTime>
  <Words>129</Words>
  <Application>Microsoft Office PowerPoint</Application>
  <PresentationFormat>On-screen Show (4:3)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1_Office Theme</vt:lpstr>
      <vt:lpstr>Unit 17: Course Summary</vt:lpstr>
      <vt:lpstr>Unit 17 Objectives</vt:lpstr>
      <vt:lpstr>How well were the learning objectives met?</vt:lpstr>
      <vt:lpstr>Were your expectations for this met for this course?</vt:lpstr>
      <vt:lpstr>Graduation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David Kendall</dc:creator>
  <cp:keywords/>
  <dc:description/>
  <cp:lastModifiedBy>Michael Wilson</cp:lastModifiedBy>
  <cp:revision>955</cp:revision>
  <dcterms:created xsi:type="dcterms:W3CDTF">2019-04-19T15:08:43Z</dcterms:created>
  <dcterms:modified xsi:type="dcterms:W3CDTF">2024-06-08T03:54:28Z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0x010100798FE5F7B7910C4D8144887B4C3EC5DA</vt:lpwstr>
  </property>
</Properties>
</file>