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4"/>
  </p:sldMasterIdLst>
  <p:notesMasterIdLst>
    <p:notesMasterId r:id="rId14"/>
  </p:notesMasterIdLst>
  <p:handoutMasterIdLst>
    <p:handoutMasterId r:id="rId15"/>
  </p:handoutMasterIdLst>
  <p:sldIdLst>
    <p:sldId id="328" r:id="rId5"/>
    <p:sldId id="329" r:id="rId6"/>
    <p:sldId id="330" r:id="rId7"/>
    <p:sldId id="331" r:id="rId8"/>
    <p:sldId id="332" r:id="rId9"/>
    <p:sldId id="333" r:id="rId10"/>
    <p:sldId id="334" r:id="rId11"/>
    <p:sldId id="335" r:id="rId12"/>
    <p:sldId id="33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an Tavares" initials="GT" lastIdx="10" clrIdx="0"/>
  <p:cmAuthor id="2" name="David Kendall" initials="DK" lastIdx="4" clrIdx="1"/>
  <p:cmAuthor id="3" name="David Kendall" initials="DK [2]" lastIdx="1" clrIdx="2"/>
  <p:cmAuthor id="4" name="Cody Luettger" initials="CL" lastIdx="18" clrIdx="3"/>
  <p:cmAuthor id="5" name="Ryan Gibson" initials="RG" lastIdx="7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4A2"/>
    <a:srgbClr val="448431"/>
    <a:srgbClr val="57AC40"/>
    <a:srgbClr val="575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AF8A94-9555-4F11-849F-3E9C1A9191F0}" v="471" dt="2019-07-01T15:46:17.0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9" autoAdjust="0"/>
    <p:restoredTop sz="94296" autoAdjust="0"/>
  </p:normalViewPr>
  <p:slideViewPr>
    <p:cSldViewPr snapToGrid="0">
      <p:cViewPr varScale="1">
        <p:scale>
          <a:sx n="61" d="100"/>
          <a:sy n="61" d="100"/>
        </p:scale>
        <p:origin x="147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E9AFAD3-F3BD-4395-8F77-9999A3AF0A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F1A46B-586F-4CBE-9952-6BEDC60891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48505-E7EB-4B8F-BF8D-66EAD648D0DD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BE23D6-7DAB-4005-B034-4AFEE3EA5A2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F3BB4C-A847-42FD-8740-E25E0B7BB7A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79F10-0CE8-46B5-BCEC-A8D128FCB8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133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DCD9C-BAA8-40A1-8D67-F30B1E390576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A9AD2-15AF-4FFD-AD62-B44A874E55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059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B798317-2A00-8449-AF5E-C684A2334AF8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E2048F-5A58-44FC-BB6B-8004B92565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92822" y="1122365"/>
            <a:ext cx="8558357" cy="1220787"/>
          </a:xfrm>
        </p:spPr>
        <p:txBody>
          <a:bodyPr anchor="b">
            <a:normAutofit/>
          </a:bodyPr>
          <a:lstStyle>
            <a:lvl1pPr algn="ctr"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03E9F0F-99E4-C14C-B639-1D491C8CFF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951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F539D94-4197-BC46-9155-385FF6D31FCE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BB55A5C-60F8-44DB-948C-104DD56B3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580055"/>
            <a:ext cx="9144000" cy="897140"/>
          </a:xfrm>
        </p:spPr>
        <p:txBody>
          <a:bodyPr anchor="ctr">
            <a:normAutofit/>
          </a:bodyPr>
          <a:lstStyle>
            <a:lvl1pPr marL="0" indent="0" algn="ctr">
              <a:buNone/>
              <a:defRPr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EB4A5DE-FE85-4060-831F-4535EBE301E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2476500"/>
            <a:ext cx="9144000" cy="7254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3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SubTitle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75555B0-A33B-344A-8A74-B064735A2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7012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-Bulleted Intro Tex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62063FCA-FF6B-414C-AFC6-E9E0F3F34019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F8E6B9B-087E-2143-9849-2D5E8DB8C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60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AE9D370-B5BD-4A01-BD93-E3AF2518A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B35CCE95-468E-442E-9ED0-F1EDC09F41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C8A4DFD6-6B8A-4783-B624-3D851DA8A11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16C3AFA8-CF49-4D54-9168-38931552E69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27909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51E3CCF-F684-6F44-9548-B0371F224676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81EF215-24B5-9C4A-8955-A28E205B8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12974" cy="478114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4E358483-0701-4610-B7F8-1CDC93B7D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2AFC4B6C-E56F-45A2-B987-2706EF4469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01D02937-E059-4923-A2A9-5058038E86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0D271F4-3E44-4C14-8C4E-2D0D7A3B45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2059730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62F0244-A687-D54A-BB1E-2E4234E7EF03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F276CAC-5A65-5A46-9F2D-12BAE33AD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881DF7E-501B-4BCA-95FE-16FA92C06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64889971-C6D0-48C5-8EB8-09A4DABBFE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24B06ED1-1B06-44B7-8461-057F53E1881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1F77CCBE-2056-4A6A-AADD-907E6B311EB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48881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E5E404F-0420-6F41-A191-6188F8F1FDDD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2AAE82-BB1D-914B-A28A-653ED4F1F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4142622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DD0A62F-ADCE-4FEB-9CDF-E85D05BB343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72000" y="1521229"/>
            <a:ext cx="4256858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98828DD-31C9-4C41-AB97-0D5A474AF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53AEF4AA-E762-4CCB-8C4A-9592823B5FD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0095" y="5824699"/>
            <a:ext cx="798763" cy="303212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PM 123</a:t>
            </a:r>
            <a:endParaRPr lang="en-US" dirty="0"/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01CC6E1A-3A1D-4D97-9209-75A5CE8341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7D4EAC7A-29D8-42A5-A75B-CEE1CDA8A47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579F7116-2CE5-4A1C-9C55-E527BC7211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3528500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77C4DE-535A-48A8-B070-52576141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Master w/ PM Box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480034-040C-4A73-B481-BC4B843FA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842F2-B8CF-4FBB-92F0-1AC6DDF39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F69BD-0B0C-4866-A0B7-9C9DC31A51B0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F5D1E-236B-4794-BD1C-A348F44003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FCAED-1C23-4596-B207-CC261274F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60692-8B36-4761-9A7C-D6FD3AE4FB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814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0836" y="2178296"/>
            <a:ext cx="8894617" cy="1325563"/>
          </a:xfrm>
        </p:spPr>
        <p:txBody>
          <a:bodyPr>
            <a:normAutofit/>
          </a:bodyPr>
          <a:lstStyle/>
          <a:p>
            <a:pPr lvl="0" algn="ctr">
              <a:spcBef>
                <a:spcPts val="1000"/>
              </a:spcBef>
            </a:pPr>
            <a:r>
              <a:rPr lang="en-US" sz="3400" b="1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Unit 3: CERT Basic Training Unit 1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D9AF55-6D11-4995-9F06-ED617EAFAA0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1663701"/>
            <a:ext cx="9144000" cy="725488"/>
          </a:xfrm>
        </p:spPr>
        <p:txBody>
          <a:bodyPr>
            <a:noAutofit/>
          </a:bodyPr>
          <a:lstStyle/>
          <a:p>
            <a:r>
              <a:rPr lang="en-US" sz="5000" dirty="0">
                <a:solidFill>
                  <a:schemeClr val="bg1"/>
                </a:solidFill>
              </a:rPr>
              <a:t>CERT Train-the-Trainer</a:t>
            </a:r>
          </a:p>
        </p:txBody>
      </p:sp>
    </p:spTree>
    <p:extLst>
      <p:ext uri="{BB962C8B-B14F-4D97-AF65-F5344CB8AC3E}">
        <p14:creationId xmlns:p14="http://schemas.microsoft.com/office/powerpoint/2010/main" val="1918302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E21B75F-06AD-49D2-9497-ADEF7D50B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1484460"/>
            <a:ext cx="7979113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is the purpose of CERT Basic Training Unit 1?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D9AC6FF-DA1A-4766-99CE-240B893BC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906" y="459047"/>
            <a:ext cx="8512974" cy="10095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BDEB84-A279-4344-9A24-D9FBF9DD6A7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3-2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AFDD30-1683-47CD-B862-2944758033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3: Basic Training Unit 1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139541-2E9C-451F-86B6-8725A0B52D4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3-1</a:t>
            </a:r>
          </a:p>
        </p:txBody>
      </p:sp>
    </p:spTree>
    <p:extLst>
      <p:ext uri="{BB962C8B-B14F-4D97-AF65-F5344CB8AC3E}">
        <p14:creationId xmlns:p14="http://schemas.microsoft.com/office/powerpoint/2010/main" val="4158644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58AED36-963F-4141-9CE9-E7668826E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Purpose of Unit 1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1A9123-CB52-45F3-9C7C-D252807CE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is the purpose of CERT Basic Training Unit 1?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To introduce the CERT Program and its role in the community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To inspire people to actively participate in their local CERT Program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To give information on disaster preparedness activities for the home and workplace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1AE24A-FC0C-46A6-83B5-3C88E21C114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3-2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975333-B6E5-48DB-93E7-E9370C083E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3: Basic Training Unit 1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039872-EE68-4162-8922-4411E762598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3-2</a:t>
            </a:r>
          </a:p>
        </p:txBody>
      </p:sp>
    </p:spTree>
    <p:extLst>
      <p:ext uri="{BB962C8B-B14F-4D97-AF65-F5344CB8AC3E}">
        <p14:creationId xmlns:p14="http://schemas.microsoft.com/office/powerpoint/2010/main" val="1706885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E21B75F-06AD-49D2-9497-ADEF7D50B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1" y="1235078"/>
            <a:ext cx="8394749" cy="1120196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are the learning objectives for this unit?</a:t>
            </a:r>
            <a:r>
              <a:rPr lang="en-US" sz="800" i="0" dirty="0">
                <a:solidFill>
                  <a:prstClr val="black"/>
                </a:solidFill>
                <a:ea typeface="+mn-ea"/>
              </a:rPr>
              <a:t> </a:t>
            </a:r>
            <a:r>
              <a:rPr lang="en-US" sz="200" i="0" dirty="0">
                <a:ea typeface="+mn-ea"/>
              </a:rPr>
              <a:t>(Unit 1)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D9AC6FF-DA1A-4766-99CE-240B893BC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3" y="440574"/>
            <a:ext cx="8512974" cy="8248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BDEB84-A279-4344-9A24-D9FBF9DD6A7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3-2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AFDD30-1683-47CD-B862-2944758033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3: Basic Training Unit 1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139541-2E9C-451F-86B6-8725A0B52D4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3-3</a:t>
            </a:r>
          </a:p>
        </p:txBody>
      </p:sp>
    </p:spTree>
    <p:extLst>
      <p:ext uri="{BB962C8B-B14F-4D97-AF65-F5344CB8AC3E}">
        <p14:creationId xmlns:p14="http://schemas.microsoft.com/office/powerpoint/2010/main" val="942820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E21B75F-06AD-49D2-9497-ADEF7D50B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0" y="1115004"/>
            <a:ext cx="5806851" cy="325868"/>
          </a:xfrm>
        </p:spPr>
        <p:txBody>
          <a:bodyPr>
            <a:normAutofit/>
          </a:bodyPr>
          <a:lstStyle/>
          <a:p>
            <a:r>
              <a:rPr lang="en-US" sz="1000" dirty="0">
                <a:solidFill>
                  <a:srgbClr val="448431"/>
                </a:solidFill>
              </a:rPr>
              <a:t>Learning Objectives, Unit 1</a:t>
            </a:r>
          </a:p>
        </p:txBody>
      </p:sp>
      <p:sp>
        <p:nvSpPr>
          <p:cNvPr id="7" name="Body 1">
            <a:extLst>
              <a:ext uri="{FF2B5EF4-FFF2-40B4-BE49-F238E27FC236}">
                <a16:creationId xmlns:a16="http://schemas.microsoft.com/office/drawing/2014/main" id="{DD75F098-0918-46C8-86D1-5541DDC22ABA}"/>
              </a:ext>
            </a:extLst>
          </p:cNvPr>
          <p:cNvSpPr txBox="1">
            <a:spLocks/>
          </p:cNvSpPr>
          <p:nvPr/>
        </p:nvSpPr>
        <p:spPr>
          <a:xfrm>
            <a:off x="319760" y="316060"/>
            <a:ext cx="5806851" cy="1017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What Do You Think?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D9AC6FF-DA1A-4766-99CE-240B893BC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are the learning objectives for this unit?</a:t>
            </a:r>
          </a:p>
          <a:p>
            <a:pPr lvl="1"/>
            <a:r>
              <a:rPr lang="en-US" dirty="0"/>
              <a:t>To describe the functions of CERT, their role as a CERT volunteer, and how CERT fits into their community’s emergency preparedness plans</a:t>
            </a:r>
          </a:p>
          <a:p>
            <a:pPr lvl="1"/>
            <a:r>
              <a:rPr lang="en-US" dirty="0"/>
              <a:t>To describe the types of hazards most likely to affect their community and the possible impact those hazards have</a:t>
            </a:r>
          </a:p>
          <a:p>
            <a:pPr lvl="1"/>
            <a:r>
              <a:rPr lang="en-US" u="sng" dirty="0">
                <a:solidFill>
                  <a:schemeClr val="accent1">
                    <a:lumMod val="75000"/>
                  </a:schemeClr>
                </a:solidFill>
              </a:rPr>
              <a:t>To prepare themselves and their families for possible disasters that their community faces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BDEB84-A279-4344-9A24-D9FBF9DD6A7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3-2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AFDD30-1683-47CD-B862-2944758033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3: Basic Training Unit 1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139541-2E9C-451F-86B6-8725A0B52D4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3-4</a:t>
            </a:r>
          </a:p>
        </p:txBody>
      </p:sp>
      <p:pic>
        <p:nvPicPr>
          <p:cNvPr id="8" name="Picture 4" descr="Pay Attention Images – Browse 256,835 Stock Photos, Vectors, and Video |  Adobe Stock">
            <a:extLst>
              <a:ext uri="{FF2B5EF4-FFF2-40B4-BE49-F238E27FC236}">
                <a16:creationId xmlns:a16="http://schemas.microsoft.com/office/drawing/2014/main" id="{C921C733-FCA5-4D52-8814-0CDAE1A67B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68" t="22727" r="14268" b="22053"/>
          <a:stretch/>
        </p:blipFill>
        <p:spPr bwMode="auto">
          <a:xfrm>
            <a:off x="5552903" y="5938008"/>
            <a:ext cx="2161310" cy="728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381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0A0557F-9285-4F24-A09E-473530CDF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Topics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63D4CEA-F1D4-4044-AD72-FA1405405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 of the course</a:t>
            </a:r>
          </a:p>
          <a:p>
            <a:r>
              <a:rPr lang="en-US" dirty="0"/>
              <a:t>Roles and responsibilities in disaster preparedness</a:t>
            </a:r>
          </a:p>
          <a:p>
            <a:r>
              <a:rPr lang="en-US" dirty="0"/>
              <a:t>Elements of disasters</a:t>
            </a:r>
          </a:p>
          <a:p>
            <a:r>
              <a:rPr lang="en-US" dirty="0"/>
              <a:t>Disaster preparedness for the home and workplace</a:t>
            </a:r>
          </a:p>
          <a:p>
            <a:r>
              <a:rPr lang="en-US" dirty="0"/>
              <a:t>Importance of hazard mitigation</a:t>
            </a:r>
          </a:p>
          <a:p>
            <a:r>
              <a:rPr lang="en-US" dirty="0"/>
              <a:t>Role of CERT</a:t>
            </a:r>
          </a:p>
          <a:p>
            <a:r>
              <a:rPr lang="en-US" dirty="0"/>
              <a:t>Protection for disaster workers</a:t>
            </a:r>
          </a:p>
          <a:p>
            <a:r>
              <a:rPr lang="en-US" dirty="0"/>
              <a:t>Additional Training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FF9822-886A-4377-84DE-257134D13F3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3-2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E1F286-E737-4143-A953-563B722650A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3: Basic Training Unit 1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284E19-8C5A-47EF-B952-F94588DB8CD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3-5</a:t>
            </a:r>
          </a:p>
        </p:txBody>
      </p:sp>
    </p:spTree>
    <p:extLst>
      <p:ext uri="{BB962C8B-B14F-4D97-AF65-F5344CB8AC3E}">
        <p14:creationId xmlns:p14="http://schemas.microsoft.com/office/powerpoint/2010/main" val="3707212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E5CA43A-D923-4348-922C-26156B2A5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Hands-On Activities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861C81B-1403-460F-92A7-0BDA2D284B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dirty="0"/>
              <a:t>Building a Tower!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dirty="0"/>
              <a:t>Execute!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800096-F309-4DAF-B007-4400B6C65F0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3-3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01316-B52B-47F7-B3BA-9F573D41F1B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3: Basic Training Unit 1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E9AADD-1723-476B-B0FD-C913FF7AE4E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3-6</a:t>
            </a:r>
          </a:p>
        </p:txBody>
      </p:sp>
    </p:spTree>
    <p:extLst>
      <p:ext uri="{BB962C8B-B14F-4D97-AF65-F5344CB8AC3E}">
        <p14:creationId xmlns:p14="http://schemas.microsoft.com/office/powerpoint/2010/main" val="1626589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D8EC41D-4CA1-4554-ACE9-2DC553442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Teaching Unit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123413D-46E3-4E2F-9C40-061B19097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Make the material relevant to the local area</a:t>
            </a:r>
          </a:p>
          <a:p>
            <a:r>
              <a:rPr lang="en-US" dirty="0"/>
              <a:t>Stress community- and disaster-specific hazard mitigation activities</a:t>
            </a:r>
          </a:p>
          <a:p>
            <a:r>
              <a:rPr lang="en-US" dirty="0"/>
              <a:t>Limit number of “war stories” told</a:t>
            </a:r>
          </a:p>
          <a:p>
            <a:r>
              <a:rPr lang="en-US" dirty="0"/>
              <a:t>Explain who is providing personal protective equipment (PPE) and kits for CERT volunteers and suggest where to find materials</a:t>
            </a:r>
          </a:p>
          <a:p>
            <a:r>
              <a:rPr lang="en-US" dirty="0"/>
              <a:t>Be ready to answer a lot of questions</a:t>
            </a:r>
          </a:p>
          <a:p>
            <a:r>
              <a:rPr lang="en-US" dirty="0"/>
              <a:t>Be dynamic and engaging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90D3D5-F315-4CB3-84CE-B7398826846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3-3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288F63-A5E5-48FC-ADA4-52A6C991B5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3: Basic Training Unit 1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9E9A13-1A3C-4776-84D9-0DEB2C4E09D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3-7</a:t>
            </a:r>
          </a:p>
        </p:txBody>
      </p:sp>
    </p:spTree>
    <p:extLst>
      <p:ext uri="{BB962C8B-B14F-4D97-AF65-F5344CB8AC3E}">
        <p14:creationId xmlns:p14="http://schemas.microsoft.com/office/powerpoint/2010/main" val="2220285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4624AC-87F9-4DCE-BD46-21B4C6EB6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Connection to Course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4B2FEE-CD05-4A30-A03F-7F29B9E1B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Focusing on preparedness lays the basis for all CERT activities covered in later units</a:t>
            </a:r>
          </a:p>
          <a:p>
            <a:pPr lvl="1"/>
            <a:r>
              <a:rPr lang="en-US" dirty="0"/>
              <a:t>Prepare household first</a:t>
            </a:r>
          </a:p>
          <a:p>
            <a:pPr lvl="1"/>
            <a:r>
              <a:rPr lang="en-US" dirty="0"/>
              <a:t>Then more ready to work with CERT</a:t>
            </a:r>
          </a:p>
          <a:p>
            <a:r>
              <a:rPr lang="en-US" dirty="0"/>
              <a:t>Sets the tone for the rest of course</a:t>
            </a:r>
          </a:p>
          <a:p>
            <a:r>
              <a:rPr lang="en-US" dirty="0"/>
              <a:t>Lets people know what will be covered in the rest of course</a:t>
            </a:r>
          </a:p>
          <a:p>
            <a:r>
              <a:rPr lang="en-US" dirty="0"/>
              <a:t>Gives a taste of how the course will be taught and whether they will enjoy it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63EC60-9D57-4E9B-89EA-7F07763792C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3-4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D89700-CF90-48F0-B078-973BC722AD6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3: Basic Training Unit 1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7A3440-C616-464B-B19F-9C0AD5CE41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3-8</a:t>
            </a:r>
          </a:p>
        </p:txBody>
      </p:sp>
    </p:spTree>
    <p:extLst>
      <p:ext uri="{BB962C8B-B14F-4D97-AF65-F5344CB8AC3E}">
        <p14:creationId xmlns:p14="http://schemas.microsoft.com/office/powerpoint/2010/main" val="81136292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PPTTmplt20190319" id="{D722C5DE-2F57-4455-BD5B-B112E512D8C7}" vid="{C04B925E-061A-4622-B6DB-8886051063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8FE5F7B7910C4D8144887B4C3EC5DA" ma:contentTypeVersion="10" ma:contentTypeDescription="Create a new document." ma:contentTypeScope="" ma:versionID="9842cf9d99d7260b0fe682072e4231ac">
  <xsd:schema xmlns:xsd="http://www.w3.org/2001/XMLSchema" xmlns:xs="http://www.w3.org/2001/XMLSchema" xmlns:p="http://schemas.microsoft.com/office/2006/metadata/properties" xmlns:ns2="cd7a79f3-a22f-4b0a-abe2-9eca9b7c463e" xmlns:ns3="ec9525e3-0e26-41e5-be28-2227dc64c83e" targetNamespace="http://schemas.microsoft.com/office/2006/metadata/properties" ma:root="true" ma:fieldsID="803e844ea8424115489f0f51abb3d71c" ns2:_="" ns3:_="">
    <xsd:import namespace="cd7a79f3-a22f-4b0a-abe2-9eca9b7c463e"/>
    <xsd:import namespace="ec9525e3-0e26-41e5-be28-2227dc64c8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a79f3-a22f-4b0a-abe2-9eca9b7c46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9525e3-0e26-41e5-be28-2227dc64c83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2231E3-016F-4B17-AC09-DB5F282D3A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9E25F7-62C1-4EBA-951A-88947046B1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7a79f3-a22f-4b0a-abe2-9eca9b7c463e"/>
    <ds:schemaRef ds:uri="ec9525e3-0e26-41e5-be28-2227dc64c8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DD7AE4-83D3-421C-A1C5-EED6632DACD5}">
  <ds:schemaRefs>
    <ds:schemaRef ds:uri="http://schemas.microsoft.com/office/infopath/2007/PartnerControls"/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ec9525e3-0e26-41e5-be28-2227dc64c83e"/>
    <ds:schemaRef ds:uri="http://schemas.openxmlformats.org/package/2006/metadata/core-properties"/>
    <ds:schemaRef ds:uri="cd7a79f3-a22f-4b0a-abe2-9eca9b7c463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CERTPPTTmplt</Template>
  <TotalTime>14105</TotalTime>
  <Words>440</Words>
  <Application>Microsoft Office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1_Office Theme</vt:lpstr>
      <vt:lpstr>Unit 3: CERT Basic Training Unit 1 Review</vt:lpstr>
      <vt:lpstr>What is the purpose of CERT Basic Training Unit 1?</vt:lpstr>
      <vt:lpstr>The Purpose of Unit 1</vt:lpstr>
      <vt:lpstr>What are the learning objectives for this unit? (Unit 1)</vt:lpstr>
      <vt:lpstr>Learning Objectives, Unit 1</vt:lpstr>
      <vt:lpstr>Key Topics</vt:lpstr>
      <vt:lpstr>Hands-On Activities</vt:lpstr>
      <vt:lpstr>Tips for Teaching Unit</vt:lpstr>
      <vt:lpstr>Connection to Course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David Kendall</dc:creator>
  <cp:keywords/>
  <dc:description/>
  <cp:lastModifiedBy>Michael Wilson</cp:lastModifiedBy>
  <cp:revision>955</cp:revision>
  <dcterms:created xsi:type="dcterms:W3CDTF">2019-04-19T15:08:43Z</dcterms:created>
  <dcterms:modified xsi:type="dcterms:W3CDTF">2024-06-08T03:25:27Z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0x010100798FE5F7B7910C4D8144887B4C3EC5DA</vt:lpwstr>
  </property>
</Properties>
</file>