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6"/>
  </p:notesMasterIdLst>
  <p:handoutMasterIdLst>
    <p:handoutMasterId r:id="rId17"/>
  </p:handoutMasterIdLst>
  <p:sldIdLst>
    <p:sldId id="337" r:id="rId5"/>
    <p:sldId id="338" r:id="rId6"/>
    <p:sldId id="339" r:id="rId7"/>
    <p:sldId id="340" r:id="rId8"/>
    <p:sldId id="341" r:id="rId9"/>
    <p:sldId id="343" r:id="rId10"/>
    <p:sldId id="344" r:id="rId11"/>
    <p:sldId id="345" r:id="rId12"/>
    <p:sldId id="346" r:id="rId13"/>
    <p:sldId id="347" r:id="rId14"/>
    <p:sldId id="63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0837" y="2169406"/>
            <a:ext cx="8885382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4: CERT Basic Training Unit 2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A1E2C-6701-450D-BE6D-FBC7A5F087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54463"/>
            <a:ext cx="9134764" cy="725488"/>
          </a:xfrm>
        </p:spPr>
        <p:txBody>
          <a:bodyPr>
            <a:noAutofit/>
          </a:bodyPr>
          <a:lstStyle/>
          <a:p>
            <a:r>
              <a:rPr lang="en-US" sz="5000" dirty="0">
                <a:solidFill>
                  <a:schemeClr val="bg1"/>
                </a:solidFill>
              </a:rPr>
              <a:t>CERT</a:t>
            </a:r>
            <a:r>
              <a:rPr lang="en-US" sz="5000" dirty="0"/>
              <a:t> </a:t>
            </a:r>
            <a:r>
              <a:rPr lang="en-US" sz="5000" dirty="0">
                <a:solidFill>
                  <a:schemeClr val="bg1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1004474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D08575-4E84-4081-B1FD-98433680F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  <a:r>
              <a:rPr lang="en-US" sz="600" dirty="0">
                <a:solidFill>
                  <a:srgbClr val="448431"/>
                </a:solidFill>
              </a:rPr>
              <a:t> (Unit 4)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B439DC-C0B1-4DAF-A067-6CC357E52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Gives framework for all CERT functions covered in CERT Basic Training Units 3-7</a:t>
            </a:r>
          </a:p>
          <a:p>
            <a:r>
              <a:rPr lang="en-US" dirty="0"/>
              <a:t>Sets a standard of teamwork</a:t>
            </a:r>
          </a:p>
          <a:p>
            <a:r>
              <a:rPr lang="en-US" dirty="0"/>
              <a:t>Explains what CERT volunteers need to do to make sure their training works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FAB011-9A0A-4659-91AE-5BD8D6840EA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FE00E-18E4-4B17-9C10-DFCE84264F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BDCB5A-C7E6-4C7E-A387-A30BB06A79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4-9</a:t>
            </a:r>
          </a:p>
        </p:txBody>
      </p:sp>
    </p:spTree>
    <p:extLst>
      <p:ext uri="{BB962C8B-B14F-4D97-AF65-F5344CB8AC3E}">
        <p14:creationId xmlns:p14="http://schemas.microsoft.com/office/powerpoint/2010/main" val="823701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D08575-4E84-4081-B1FD-98433680F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Getting More from the Unit</a:t>
            </a:r>
            <a:r>
              <a:rPr lang="en-US" sz="600" dirty="0">
                <a:solidFill>
                  <a:srgbClr val="448431"/>
                </a:solidFill>
              </a:rPr>
              <a:t>(Unit 4)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B439DC-C0B1-4DAF-A067-6CC357E52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FEMA Independent Study</a:t>
            </a:r>
          </a:p>
          <a:p>
            <a:pPr lvl="1"/>
            <a:r>
              <a:rPr lang="en-US" dirty="0"/>
              <a:t>IS-100</a:t>
            </a:r>
          </a:p>
          <a:p>
            <a:pPr lvl="1"/>
            <a:r>
              <a:rPr lang="en-US" dirty="0"/>
              <a:t>IS-700</a:t>
            </a:r>
          </a:p>
          <a:p>
            <a:pPr lvl="1"/>
            <a:r>
              <a:rPr lang="en-US" dirty="0"/>
              <a:t>IS-200</a:t>
            </a:r>
          </a:p>
          <a:p>
            <a:pPr lvl="1"/>
            <a:r>
              <a:rPr lang="en-US" dirty="0"/>
              <a:t>IS-800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FAB011-9A0A-4659-91AE-5BD8D6840EA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FE00E-18E4-4B17-9C10-DFCE84264F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BDCB5A-C7E6-4C7E-A387-A30BB06A79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4-9</a:t>
            </a:r>
          </a:p>
        </p:txBody>
      </p:sp>
    </p:spTree>
    <p:extLst>
      <p:ext uri="{BB962C8B-B14F-4D97-AF65-F5344CB8AC3E}">
        <p14:creationId xmlns:p14="http://schemas.microsoft.com/office/powerpoint/2010/main" val="919853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6DB871-0D78-40EB-B804-CF8295AE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7969876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2?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8BC8A8-E370-4C7B-8B57-1984B9F66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615" y="440573"/>
            <a:ext cx="8512974" cy="1009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91B0D-BB05-46CA-BCB9-8CD73DA6B3E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33BE-08BB-478B-950A-D85A82D204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2C4794-F5D0-4BFC-9662-D40ACBD793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4-1</a:t>
            </a:r>
          </a:p>
        </p:txBody>
      </p:sp>
    </p:spTree>
    <p:extLst>
      <p:ext uri="{BB962C8B-B14F-4D97-AF65-F5344CB8AC3E}">
        <p14:creationId xmlns:p14="http://schemas.microsoft.com/office/powerpoint/2010/main" val="424732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F57E22-FC6B-4302-BC4C-7AFCAD61F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594344-2FF4-4FCD-8A48-84F539BB4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2?</a:t>
            </a:r>
          </a:p>
          <a:p>
            <a:pPr lvl="1"/>
            <a:r>
              <a:rPr lang="en-US" dirty="0"/>
              <a:t>To review: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CERT organization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CERT mobilization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On-scene size-up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Rescuer safety protocols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Documentation tools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52D566-EC8C-4946-BCE0-195DB87D23A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127C2-2252-4F17-BE9D-E9780B898A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FFA5D-E1D6-4193-AD01-845B89C09D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4-2</a:t>
            </a:r>
          </a:p>
        </p:txBody>
      </p:sp>
    </p:spTree>
    <p:extLst>
      <p:ext uri="{BB962C8B-B14F-4D97-AF65-F5344CB8AC3E}">
        <p14:creationId xmlns:p14="http://schemas.microsoft.com/office/powerpoint/2010/main" val="360795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F46AA2C-EDE8-4C53-A6CA-63C609069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05" y="1262787"/>
            <a:ext cx="8311622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</a:t>
            </a:r>
            <a:r>
              <a:rPr lang="en-US" sz="200" i="0" dirty="0">
                <a:solidFill>
                  <a:prstClr val="black"/>
                </a:solidFill>
                <a:ea typeface="+mn-ea"/>
              </a:rPr>
              <a:t> </a:t>
            </a:r>
            <a:r>
              <a:rPr lang="en-US" sz="200" i="0" dirty="0">
                <a:ea typeface="+mn-ea"/>
              </a:rPr>
              <a:t> (Unit 2)(</a:t>
            </a:r>
            <a:endParaRPr lang="en-US" sz="2800" i="0" dirty="0">
              <a:ea typeface="+mn-ea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75BA49-7E56-4182-ADDC-122480E17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40575"/>
            <a:ext cx="8512974" cy="713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FF4D22-AD15-4DB3-A716-A7EBC086AE6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274EC-082C-4A36-9424-72D8A44E0B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468F7-BEBD-463C-8C95-117143A940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4-3</a:t>
            </a:r>
          </a:p>
        </p:txBody>
      </p:sp>
    </p:spTree>
    <p:extLst>
      <p:ext uri="{BB962C8B-B14F-4D97-AF65-F5344CB8AC3E}">
        <p14:creationId xmlns:p14="http://schemas.microsoft.com/office/powerpoint/2010/main" val="1279235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F46AA2C-EDE8-4C53-A6CA-63C609069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69" y="985696"/>
            <a:ext cx="5806851" cy="621431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rgbClr val="448431"/>
                </a:solidFill>
              </a:rPr>
              <a:t>Learning Objectives (Unit 2)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E4DD4B69-C690-484E-A9B7-CEDFF1E18F2B}"/>
              </a:ext>
            </a:extLst>
          </p:cNvPr>
          <p:cNvSpPr txBox="1">
            <a:spLocks/>
          </p:cNvSpPr>
          <p:nvPr/>
        </p:nvSpPr>
        <p:spPr>
          <a:xfrm>
            <a:off x="310524" y="316060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What Do You Think?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75BA49-7E56-4182-ADDC-122480E17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describe the CERT organizational structure and know how to use CERT standard documents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explain the Incident Command System (ICS) and show how CERT runs within this system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describe the nine-step on-scene size-up process</a:t>
            </a:r>
          </a:p>
          <a:p>
            <a:pPr lvl="1"/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FF4D22-AD15-4DB3-A716-A7EBC086AE6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274EC-082C-4A36-9424-72D8A44E0B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468F7-BEBD-463C-8C95-117143A940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4-4</a:t>
            </a:r>
          </a:p>
        </p:txBody>
      </p:sp>
    </p:spTree>
    <p:extLst>
      <p:ext uri="{BB962C8B-B14F-4D97-AF65-F5344CB8AC3E}">
        <p14:creationId xmlns:p14="http://schemas.microsoft.com/office/powerpoint/2010/main" val="1405927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3B1F72D-98E2-4F4F-B960-E8A8BCA59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sz="2000" dirty="0">
                <a:solidFill>
                  <a:srgbClr val="448431"/>
                </a:solidFill>
              </a:rPr>
              <a:t>(Unit 4)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5F3D98-ED6A-4C56-AEA6-7424A1B1D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unit</a:t>
            </a:r>
          </a:p>
          <a:p>
            <a:r>
              <a:rPr lang="en-US" dirty="0"/>
              <a:t>Help participants understand concept of ICS</a:t>
            </a:r>
          </a:p>
          <a:p>
            <a:r>
              <a:rPr lang="en-US" dirty="0"/>
              <a:t>Teach participants how a CERT mobilizes for a disaster</a:t>
            </a:r>
          </a:p>
          <a:p>
            <a:r>
              <a:rPr lang="en-US" dirty="0"/>
              <a:t>Introduce the basics of rescuer safety</a:t>
            </a:r>
          </a:p>
          <a:p>
            <a:r>
              <a:rPr lang="en-US" dirty="0"/>
              <a:t>Go over the CERT on-scene size-up process</a:t>
            </a:r>
          </a:p>
          <a:p>
            <a:r>
              <a:rPr lang="en-US" dirty="0"/>
              <a:t>Stress importance of documentation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1E2196-5E35-4BCE-9675-3C5AA61B2C8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51418-ADD3-4395-82A3-67979D6DF5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E5BCEC-3095-4366-95EA-E5371D8157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4-5</a:t>
            </a:r>
          </a:p>
        </p:txBody>
      </p:sp>
    </p:spTree>
    <p:extLst>
      <p:ext uri="{BB962C8B-B14F-4D97-AF65-F5344CB8AC3E}">
        <p14:creationId xmlns:p14="http://schemas.microsoft.com/office/powerpoint/2010/main" val="231619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70ECA5E-28AA-4896-88A3-089FEB2E9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448431"/>
                </a:solidFill>
              </a:rPr>
              <a:t>(Unit 4)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9B2C13-F422-4B53-82B5-D778682BF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ICS Functions (also a great exercise to build other activities from)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06EEB-A9B8-4414-AE07-5D59B2E2DAE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8D470D-58AD-45BE-9A48-091AD04811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51563-0F96-4D9C-9F9A-314F9EF401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4-6</a:t>
            </a:r>
          </a:p>
        </p:txBody>
      </p:sp>
    </p:spTree>
    <p:extLst>
      <p:ext uri="{BB962C8B-B14F-4D97-AF65-F5344CB8AC3E}">
        <p14:creationId xmlns:p14="http://schemas.microsoft.com/office/powerpoint/2010/main" val="55838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3D44FE3-9C7D-4747-9535-94354656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448431"/>
                </a:solidFill>
              </a:rPr>
              <a:t>2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C5CCFF-966E-4F04-9DFD-993705222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Manager is great resource</a:t>
            </a:r>
          </a:p>
          <a:p>
            <a:r>
              <a:rPr lang="en-US" dirty="0"/>
              <a:t>Be sure to teach this unit slowly</a:t>
            </a:r>
          </a:p>
          <a:p>
            <a:pPr lvl="1"/>
            <a:r>
              <a:rPr lang="en-US" dirty="0"/>
              <a:t>Allow plenty of time for discussion</a:t>
            </a:r>
          </a:p>
          <a:p>
            <a:r>
              <a:rPr lang="en-US" dirty="0"/>
              <a:t>Tower exercise can be woven into unit</a:t>
            </a:r>
          </a:p>
          <a:p>
            <a:r>
              <a:rPr lang="en-US" dirty="0"/>
              <a:t>Think about whether to include basic crime scene protocols</a:t>
            </a:r>
          </a:p>
          <a:p>
            <a:pPr lvl="1"/>
            <a:r>
              <a:rPr lang="en-US" dirty="0"/>
              <a:t>If so, make plans to give that information</a:t>
            </a:r>
          </a:p>
          <a:p>
            <a:r>
              <a:rPr lang="en-US" dirty="0"/>
              <a:t>Stress that with ICS you only use what you need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CD30B-0719-4560-B5A6-DC4E9F4B3C4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404A0-E9B9-4C33-80E1-5C263125F1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73F424-EBF7-45BC-954B-07E2B063F5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4-7</a:t>
            </a:r>
          </a:p>
        </p:txBody>
      </p:sp>
    </p:spTree>
    <p:extLst>
      <p:ext uri="{BB962C8B-B14F-4D97-AF65-F5344CB8AC3E}">
        <p14:creationId xmlns:p14="http://schemas.microsoft.com/office/powerpoint/2010/main" val="280899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98B844-61D1-462F-9964-241718BE9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 </a:t>
            </a:r>
            <a:r>
              <a:rPr lang="en-US" sz="800" dirty="0">
                <a:solidFill>
                  <a:srgbClr val="448431"/>
                </a:solidFill>
              </a:rPr>
              <a:t>(Tips for Teaching Unit 2, continued)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FA995-9EAE-4428-A6DC-0D6198221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teaching this unit, figure out which documentation forms your CERTs will use</a:t>
            </a:r>
          </a:p>
          <a:p>
            <a:r>
              <a:rPr lang="en-US" dirty="0"/>
              <a:t>Add forms into Instructor Guide and Participant Manual for this unit</a:t>
            </a:r>
          </a:p>
          <a:p>
            <a:pPr lvl="1"/>
            <a:r>
              <a:rPr lang="en-US" dirty="0"/>
              <a:t>Include blank form and example of same form with information filled in ahead of time</a:t>
            </a:r>
          </a:p>
          <a:p>
            <a:pPr lvl="1"/>
            <a:r>
              <a:rPr lang="en-US" dirty="0"/>
              <a:t>CERT Forms do exist and can be useful</a:t>
            </a:r>
          </a:p>
          <a:p>
            <a:pPr lvl="1"/>
            <a:r>
              <a:rPr lang="en-US" dirty="0"/>
              <a:t>FEMA ICS Forms allow for better integration with local agencies, but require additional training (at no cost)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102885-7798-4ED1-AE69-7F88151965D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BDD1E-0D6E-4FA7-AD57-15768A4C9D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4: Basic Training Unit 2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174696-F222-4AFC-A561-C613B4F8D7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4-8</a:t>
            </a:r>
          </a:p>
        </p:txBody>
      </p:sp>
    </p:spTree>
    <p:extLst>
      <p:ext uri="{BB962C8B-B14F-4D97-AF65-F5344CB8AC3E}">
        <p14:creationId xmlns:p14="http://schemas.microsoft.com/office/powerpoint/2010/main" val="33647951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14104</TotalTime>
  <Words>516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1_Office Theme</vt:lpstr>
      <vt:lpstr>Unit 4: CERT Basic Training Unit 2 Review</vt:lpstr>
      <vt:lpstr>What is the purpose of CERT Basic Training Unit 2?</vt:lpstr>
      <vt:lpstr>The Purpose of Unit 2</vt:lpstr>
      <vt:lpstr>What are the learning objectives for this unit?  (Unit 2)(</vt:lpstr>
      <vt:lpstr>Learning Objectives (Unit 2)</vt:lpstr>
      <vt:lpstr>Key Topics (Unit 4)</vt:lpstr>
      <vt:lpstr>Hands-on Activities (Unit 4)</vt:lpstr>
      <vt:lpstr>Tips for Teaching Unit 2</vt:lpstr>
      <vt:lpstr>More Tips (Tips for Teaching Unit 2, continued)</vt:lpstr>
      <vt:lpstr>Connection to Course (Unit 4)</vt:lpstr>
      <vt:lpstr>Getting More from the Unit(Unit 4)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2024-06-08T03:27:07Z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