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19"/>
  </p:notesMasterIdLst>
  <p:handoutMasterIdLst>
    <p:handoutMasterId r:id="rId20"/>
  </p:handoutMasterIdLst>
  <p:sldIdLst>
    <p:sldId id="348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56" r:id="rId13"/>
    <p:sldId id="357" r:id="rId14"/>
    <p:sldId id="358" r:id="rId15"/>
    <p:sldId id="632" r:id="rId16"/>
    <p:sldId id="359" r:id="rId17"/>
    <p:sldId id="36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7017" y="2178643"/>
            <a:ext cx="8829964" cy="1325563"/>
          </a:xfrm>
        </p:spPr>
        <p:txBody>
          <a:bodyPr/>
          <a:lstStyle/>
          <a:p>
            <a:pPr lvl="0" algn="ctr">
              <a:spcBef>
                <a:spcPts val="1000"/>
              </a:spcBef>
            </a:pPr>
            <a:r>
              <a:rPr lang="en-US" sz="3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5: CERT Basic Training Unit 3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6684AD-E6B7-431B-B998-5D9171539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663700"/>
            <a:ext cx="9144000" cy="725488"/>
          </a:xfrm>
        </p:spPr>
        <p:txBody>
          <a:bodyPr>
            <a:no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prstClr val="white"/>
                </a:solidFill>
              </a:rPr>
              <a:t>CERT</a:t>
            </a:r>
            <a:r>
              <a:rPr lang="en-US" sz="5000" b="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  <a:r>
              <a:rPr lang="en-US" sz="5000" dirty="0">
                <a:solidFill>
                  <a:prstClr val="white"/>
                </a:solidFill>
              </a:rPr>
              <a:t>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991309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F86B8F-6A74-4EE8-A07E-A0DBC9E15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Hands-on Activities</a:t>
            </a:r>
            <a:r>
              <a:rPr lang="en-US" sz="800" dirty="0"/>
              <a:t> </a:t>
            </a:r>
            <a:r>
              <a:rPr lang="en-US" sz="800" dirty="0">
                <a:solidFill>
                  <a:srgbClr val="448431"/>
                </a:solidFill>
              </a:rPr>
              <a:t>(Unit 5)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819373D-6DDF-41D3-9B34-6F62141E0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Controlling Bleeding</a:t>
            </a:r>
          </a:p>
          <a:p>
            <a:r>
              <a:rPr lang="en-US" dirty="0"/>
              <a:t>Recovery Position</a:t>
            </a:r>
          </a:p>
          <a:p>
            <a:r>
              <a:rPr lang="en-US" dirty="0"/>
              <a:t>Splinting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9650C7-0DEE-4599-94D5-FC358368341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2125B9-4D7A-4867-AC9C-B66D5D1439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9F0420-7D1F-46DB-82E1-560CA85BD11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5-9</a:t>
            </a:r>
          </a:p>
        </p:txBody>
      </p:sp>
      <p:pic>
        <p:nvPicPr>
          <p:cNvPr id="7" name="Picture 4" descr="Pay Attention Images – Browse 256,835 Stock Photos, Vectors, and Video |  Adobe Stock">
            <a:extLst>
              <a:ext uri="{FF2B5EF4-FFF2-40B4-BE49-F238E27FC236}">
                <a16:creationId xmlns:a16="http://schemas.microsoft.com/office/drawing/2014/main" id="{BC9D4FEE-3EA1-4961-ACAD-9730C14ADF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8" t="22727" r="14268" b="22053"/>
          <a:stretch/>
        </p:blipFill>
        <p:spPr bwMode="auto">
          <a:xfrm>
            <a:off x="5552903" y="5938008"/>
            <a:ext cx="2161310" cy="72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80B84E4-AEB1-4AB9-B10C-40AD426B8F97}"/>
              </a:ext>
            </a:extLst>
          </p:cNvPr>
          <p:cNvSpPr/>
          <p:nvPr/>
        </p:nvSpPr>
        <p:spPr>
          <a:xfrm>
            <a:off x="332566" y="3429000"/>
            <a:ext cx="8478868" cy="1632527"/>
          </a:xfrm>
          <a:prstGeom prst="rect">
            <a:avLst/>
          </a:prstGeom>
          <a:solidFill>
            <a:srgbClr val="F0A4A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IMPORTANT NOTE:</a:t>
            </a:r>
          </a:p>
          <a:p>
            <a:pPr algn="ctr"/>
            <a:endParaRPr lang="en-US" b="1" dirty="0">
              <a:solidFill>
                <a:sysClr val="windowText" lastClr="000000"/>
              </a:solidFill>
            </a:endParaRP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all exercises requiring one person to physically touch another, student should be taught that they should </a:t>
            </a:r>
            <a:r>
              <a:rPr lang="en-US" b="1" u="sng" dirty="0">
                <a:solidFill>
                  <a:sysClr val="windowText" lastClr="000000"/>
                </a:solidFill>
              </a:rPr>
              <a:t>explain what they are about to do and ask permission</a:t>
            </a:r>
            <a:r>
              <a:rPr lang="en-US" dirty="0">
                <a:solidFill>
                  <a:sysClr val="windowText" lastClr="000000"/>
                </a:solidFill>
              </a:rPr>
              <a:t>.  This should be modelled by the instructor consistently!</a:t>
            </a:r>
          </a:p>
        </p:txBody>
      </p:sp>
    </p:spTree>
    <p:extLst>
      <p:ext uri="{BB962C8B-B14F-4D97-AF65-F5344CB8AC3E}">
        <p14:creationId xmlns:p14="http://schemas.microsoft.com/office/powerpoint/2010/main" val="233902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EB45E6C-7D7E-4EDA-979D-8EFECBF6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Tips for Teaching Unit </a:t>
            </a:r>
            <a:r>
              <a:rPr lang="en-US" sz="1200" dirty="0">
                <a:solidFill>
                  <a:srgbClr val="448431"/>
                </a:solidFill>
              </a:rPr>
              <a:t>3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DEB7394-9C7D-48AC-AF59-7E041336C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aware of the makeup of your participants</a:t>
            </a:r>
          </a:p>
          <a:p>
            <a:pPr lvl="1"/>
            <a:r>
              <a:rPr lang="en-US" dirty="0"/>
              <a:t>Identify who will and will not want to engage</a:t>
            </a:r>
          </a:p>
          <a:p>
            <a:pPr lvl="1"/>
            <a:r>
              <a:rPr lang="en-US" dirty="0"/>
              <a:t>Be conscious of reactions</a:t>
            </a:r>
          </a:p>
          <a:p>
            <a:r>
              <a:rPr lang="en-US" dirty="0"/>
              <a:t>Teach to the level of participants</a:t>
            </a:r>
          </a:p>
          <a:p>
            <a:pPr lvl="1"/>
            <a:r>
              <a:rPr lang="en-US" dirty="0"/>
              <a:t>Use scenarios to facilitate learning</a:t>
            </a:r>
          </a:p>
          <a:p>
            <a:pPr lvl="1"/>
            <a:r>
              <a:rPr lang="en-US" dirty="0"/>
              <a:t>Keep instruction simple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7F1BD2-FB33-449C-B79A-C85692F5B56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2CC0E2-F1B5-4F09-AA7A-87BC7FDFF4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1FAB1A-17D4-43BE-94F7-852911165E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5-10</a:t>
            </a:r>
          </a:p>
        </p:txBody>
      </p:sp>
    </p:spTree>
    <p:extLst>
      <p:ext uri="{BB962C8B-B14F-4D97-AF65-F5344CB8AC3E}">
        <p14:creationId xmlns:p14="http://schemas.microsoft.com/office/powerpoint/2010/main" val="911136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EB45E6C-7D7E-4EDA-979D-8EFECBF6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Tips for Teaching Unit </a:t>
            </a:r>
            <a:r>
              <a:rPr lang="en-US" sz="1200" dirty="0">
                <a:solidFill>
                  <a:srgbClr val="448431"/>
                </a:solidFill>
              </a:rPr>
              <a:t>3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DEB7394-9C7D-48AC-AF59-7E041336C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or more instructors makes this unit (and Unit 4) much easier to teach</a:t>
            </a:r>
          </a:p>
          <a:p>
            <a:pPr lvl="1"/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At least 2 instructors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are recommended for each basic training session</a:t>
            </a:r>
          </a:p>
          <a:p>
            <a:pPr lvl="1"/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If possible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leverage local nurses, EMTs, or Paramedics to teach these sections (but make sure they stay true to the curriculum)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7F1BD2-FB33-449C-B79A-C85692F5B56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2CC0E2-F1B5-4F09-AA7A-87BC7FDFF4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1FAB1A-17D4-43BE-94F7-852911165E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5-10</a:t>
            </a:r>
          </a:p>
        </p:txBody>
      </p:sp>
      <p:pic>
        <p:nvPicPr>
          <p:cNvPr id="7" name="Picture 4" descr="Pay Attention Images – Browse 256,835 Stock Photos, Vectors, and Video |  Adobe Stock">
            <a:extLst>
              <a:ext uri="{FF2B5EF4-FFF2-40B4-BE49-F238E27FC236}">
                <a16:creationId xmlns:a16="http://schemas.microsoft.com/office/drawing/2014/main" id="{20A87400-7529-4787-9361-08B78D4678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8" t="22727" r="14268" b="22053"/>
          <a:stretch/>
        </p:blipFill>
        <p:spPr bwMode="auto">
          <a:xfrm>
            <a:off x="5552903" y="5938008"/>
            <a:ext cx="2161310" cy="72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233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C970657-EBD5-4079-8945-3F616C624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Tips </a:t>
            </a:r>
            <a:r>
              <a:rPr lang="en-US" sz="800" dirty="0">
                <a:solidFill>
                  <a:srgbClr val="448431"/>
                </a:solidFill>
              </a:rPr>
              <a:t>(Tips for Teaching Unit 3, continued)</a:t>
            </a:r>
            <a:r>
              <a:rPr lang="en-US" dirty="0">
                <a:solidFill>
                  <a:srgbClr val="448431"/>
                </a:solidFill>
              </a:rPr>
              <a:t> </a:t>
            </a:r>
            <a:r>
              <a:rPr lang="en-US" sz="2000" dirty="0">
                <a:solidFill>
                  <a:srgbClr val="448431"/>
                </a:solidFill>
              </a:rPr>
              <a:t>(Unit 5)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3CFE636-2A6D-492E-A849-AEB13D514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Demonstrate the size of a liter of blood</a:t>
            </a:r>
          </a:p>
          <a:p>
            <a:r>
              <a:rPr lang="en-US" dirty="0"/>
              <a:t>Model the correct step-by-step procedures and safety equipment</a:t>
            </a:r>
          </a:p>
          <a:p>
            <a:r>
              <a:rPr lang="en-US" dirty="0"/>
              <a:t>Be sure to conduct checks for learning</a:t>
            </a:r>
          </a:p>
          <a:p>
            <a:r>
              <a:rPr lang="en-US" dirty="0"/>
              <a:t>While all units are worthy of revisiting, medical operations is an area that you can revisit many times over to further develop skills.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977B61-02CA-4449-930C-090384B66B8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EBE9C-41B9-4136-8677-17E6BF3B05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98ADBD-9569-43AA-8F60-956F5D88EF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5-11</a:t>
            </a:r>
          </a:p>
        </p:txBody>
      </p:sp>
    </p:spTree>
    <p:extLst>
      <p:ext uri="{BB962C8B-B14F-4D97-AF65-F5344CB8AC3E}">
        <p14:creationId xmlns:p14="http://schemas.microsoft.com/office/powerpoint/2010/main" val="3722148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2017950-0CAB-4805-B4C6-CCC1B21AC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Course</a:t>
            </a:r>
            <a:r>
              <a:rPr lang="en-US" sz="600" dirty="0">
                <a:solidFill>
                  <a:srgbClr val="448431"/>
                </a:solidFill>
              </a:rPr>
              <a:t> (Unit 5)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C6392D-4D7E-4031-9DA7-F914D9B61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application of size-up principle from Unit 2</a:t>
            </a:r>
          </a:p>
          <a:p>
            <a:r>
              <a:rPr lang="en-US" dirty="0"/>
              <a:t>Prepares participants for disaster medical operations that Unit 4 will cover</a:t>
            </a:r>
          </a:p>
          <a:p>
            <a:r>
              <a:rPr lang="en-US" dirty="0"/>
              <a:t>Participants are learning and practicing increasingly complex teamwork as they progress through previous unit, this unit, and the next unit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5B80A-CC67-4FD8-B58B-D0F7CEEF7C2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8DCF9-080E-4046-BEE0-3154B88DB4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A26400-2EB2-4C53-85FD-5CC5E6DDBC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5-12</a:t>
            </a:r>
          </a:p>
        </p:txBody>
      </p:sp>
    </p:spTree>
    <p:extLst>
      <p:ext uri="{BB962C8B-B14F-4D97-AF65-F5344CB8AC3E}">
        <p14:creationId xmlns:p14="http://schemas.microsoft.com/office/powerpoint/2010/main" val="3393327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63531D-8A63-4F81-AC15-225FF878A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484460"/>
            <a:ext cx="8080713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the purpose of CERT Basic Training Unit 3?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47CE96-6B68-4B66-ADD0-982117F1C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449813"/>
            <a:ext cx="8512974" cy="10834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DF5C55-C912-4532-886A-53ED698EF13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2C385-A73F-49AB-82DC-28174588A8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4A4B96-D2B0-4DBF-B069-1DF2D23790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5-1</a:t>
            </a:r>
          </a:p>
        </p:txBody>
      </p:sp>
    </p:spTree>
    <p:extLst>
      <p:ext uri="{BB962C8B-B14F-4D97-AF65-F5344CB8AC3E}">
        <p14:creationId xmlns:p14="http://schemas.microsoft.com/office/powerpoint/2010/main" val="1641092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A4E7BF1-6948-4D78-970F-820F33BF2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Unit 3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C91362-8504-4DF2-813D-428A1DEB8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purpose of CERT Basic Training Unit 3?</a:t>
            </a:r>
          </a:p>
          <a:p>
            <a:pPr lvl="1"/>
            <a:r>
              <a:rPr lang="en-US" dirty="0"/>
              <a:t>To teach about life-threatening conditions: bleeding, low body temperature, and airway obstructions</a:t>
            </a:r>
          </a:p>
          <a:p>
            <a:pPr lvl="1"/>
            <a:r>
              <a:rPr lang="en-US" dirty="0"/>
              <a:t>To introduce the principles of basic first aid care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2A5943-9A3E-4592-8F33-F7EA8F32AAA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44EB11-F3B1-4364-BDDA-FC3BDA096A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3A4802-F1E1-4D6D-B05C-B61F2FE6F0A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5-2</a:t>
            </a:r>
          </a:p>
        </p:txBody>
      </p:sp>
    </p:spTree>
    <p:extLst>
      <p:ext uri="{BB962C8B-B14F-4D97-AF65-F5344CB8AC3E}">
        <p14:creationId xmlns:p14="http://schemas.microsoft.com/office/powerpoint/2010/main" val="1483071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63531D-8A63-4F81-AC15-225FF878A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281260"/>
            <a:ext cx="8210022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are the learning objectives for this unit?</a:t>
            </a:r>
            <a:r>
              <a:rPr lang="en-US" sz="200" i="0" dirty="0">
                <a:solidFill>
                  <a:prstClr val="black"/>
                </a:solidFill>
                <a:ea typeface="+mn-ea"/>
              </a:rPr>
              <a:t> </a:t>
            </a:r>
            <a:r>
              <a:rPr lang="en-US" sz="200" i="0" dirty="0">
                <a:ea typeface="+mn-ea"/>
              </a:rPr>
              <a:t>(Unit 3)</a:t>
            </a:r>
            <a:endParaRPr lang="en-US" sz="2800" i="0" dirty="0">
              <a:ea typeface="+mn-ea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47CE96-6B68-4B66-ADD0-982117F1C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378" y="459048"/>
            <a:ext cx="8512974" cy="64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DF5C55-C912-4532-886A-53ED698EF13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2C385-A73F-49AB-82DC-28174588A8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4A4B96-D2B0-4DBF-B069-1DF2D23790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5-3</a:t>
            </a:r>
          </a:p>
        </p:txBody>
      </p:sp>
    </p:spTree>
    <p:extLst>
      <p:ext uri="{BB962C8B-B14F-4D97-AF65-F5344CB8AC3E}">
        <p14:creationId xmlns:p14="http://schemas.microsoft.com/office/powerpoint/2010/main" val="1310658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3FE1E8-B26E-4E50-886F-EDF3A8412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6632" y="754787"/>
            <a:ext cx="5806851" cy="1017672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448431"/>
                </a:solidFill>
              </a:rPr>
              <a:t>Learning Objectives (Unit 3)</a:t>
            </a:r>
          </a:p>
        </p:txBody>
      </p:sp>
      <p:sp>
        <p:nvSpPr>
          <p:cNvPr id="7" name="Body 2">
            <a:extLst>
              <a:ext uri="{FF2B5EF4-FFF2-40B4-BE49-F238E27FC236}">
                <a16:creationId xmlns:a16="http://schemas.microsoft.com/office/drawing/2014/main" id="{FE0989FF-3B3D-4C7B-9528-8885524D697C}"/>
              </a:ext>
            </a:extLst>
          </p:cNvPr>
          <p:cNvSpPr txBox="1">
            <a:spLocks/>
          </p:cNvSpPr>
          <p:nvPr/>
        </p:nvSpPr>
        <p:spPr>
          <a:xfrm>
            <a:off x="319760" y="316059"/>
            <a:ext cx="5806851" cy="1017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What Do You Think?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8585C6E-2272-452D-BB3D-B25CA45C8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the learning objectives for this unit?</a:t>
            </a:r>
          </a:p>
          <a:p>
            <a:pPr lvl="1"/>
            <a:r>
              <a:rPr lang="en-US" dirty="0"/>
              <a:t>To identify life-threatening conditions</a:t>
            </a:r>
          </a:p>
          <a:p>
            <a:pPr lvl="1"/>
            <a:r>
              <a:rPr lang="en-US" dirty="0"/>
              <a:t>To use correct life-saving techniques</a:t>
            </a:r>
          </a:p>
          <a:p>
            <a:pPr lvl="1"/>
            <a:r>
              <a:rPr lang="en-US" dirty="0"/>
              <a:t>To give basic first aid care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18ED51-44B9-40AE-8202-1AFB486928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409A4F-7DF0-4A00-8EA4-A42375F089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1C9962-CB06-4A26-8EB0-4E508C60BB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5-4</a:t>
            </a:r>
          </a:p>
        </p:txBody>
      </p:sp>
    </p:spTree>
    <p:extLst>
      <p:ext uri="{BB962C8B-B14F-4D97-AF65-F5344CB8AC3E}">
        <p14:creationId xmlns:p14="http://schemas.microsoft.com/office/powerpoint/2010/main" val="3600482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BB20D02-A43A-4284-9A8D-B8DB3FFE8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 </a:t>
            </a:r>
            <a:r>
              <a:rPr lang="en-US" sz="2000" dirty="0">
                <a:solidFill>
                  <a:srgbClr val="448431"/>
                </a:solidFill>
              </a:rPr>
              <a:t>(Unit 5)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817C56E-DAA0-4A49-A26B-C9EB6C8B1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brief overview of unit</a:t>
            </a:r>
          </a:p>
          <a:p>
            <a:r>
              <a:rPr lang="en-US" dirty="0"/>
              <a:t>Introduce participants to safety considerations</a:t>
            </a:r>
          </a:p>
          <a:p>
            <a:r>
              <a:rPr lang="en-US" dirty="0"/>
              <a:t>Teach how to recognize and treat three life-threatening conditions:</a:t>
            </a:r>
          </a:p>
          <a:p>
            <a:pPr lvl="1"/>
            <a:r>
              <a:rPr lang="en-US" dirty="0"/>
              <a:t>Excessive bleeding</a:t>
            </a:r>
          </a:p>
          <a:p>
            <a:pPr lvl="1"/>
            <a:r>
              <a:rPr lang="en-US" dirty="0"/>
              <a:t>Low body temperature</a:t>
            </a:r>
          </a:p>
          <a:p>
            <a:pPr lvl="1"/>
            <a:r>
              <a:rPr lang="en-US" dirty="0"/>
              <a:t>Blocked airway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F4FD0F-81A8-4523-A428-921E01EBCF2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726D9A-BEEF-439A-AA27-57B3399F0B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C773FA-4D93-4686-B8D6-0306024483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5-5</a:t>
            </a:r>
          </a:p>
        </p:txBody>
      </p:sp>
    </p:spTree>
    <p:extLst>
      <p:ext uri="{BB962C8B-B14F-4D97-AF65-F5344CB8AC3E}">
        <p14:creationId xmlns:p14="http://schemas.microsoft.com/office/powerpoint/2010/main" val="2893009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2A8E1A-C973-4DF7-A08C-5FA3E30CC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 </a:t>
            </a:r>
            <a:r>
              <a:rPr lang="en-US" sz="2000" dirty="0">
                <a:solidFill>
                  <a:srgbClr val="448431"/>
                </a:solidFill>
              </a:rPr>
              <a:t>(Unit 5) (continued)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3C6E88-3B5E-4E80-B964-E0C37569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Teach basic first aid care for non-life-threatening injuries</a:t>
            </a:r>
          </a:p>
          <a:p>
            <a:r>
              <a:rPr lang="en-US" dirty="0"/>
              <a:t>Stress the importance of rescuer safety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628709-D9AC-4AA8-8913-EE7A836D360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316A9B-E6D4-4508-8A29-174F00564C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1CE2-B572-41ED-804C-2F75BFB74C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5-6</a:t>
            </a:r>
          </a:p>
        </p:txBody>
      </p:sp>
    </p:spTree>
    <p:extLst>
      <p:ext uri="{BB962C8B-B14F-4D97-AF65-F5344CB8AC3E}">
        <p14:creationId xmlns:p14="http://schemas.microsoft.com/office/powerpoint/2010/main" val="1520958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17B428-04E3-425C-AE8C-F257389BD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378" y="1475223"/>
            <a:ext cx="8542531" cy="1017672"/>
          </a:xfrm>
        </p:spPr>
        <p:txBody>
          <a:bodyPr>
            <a:normAutofit/>
          </a:bodyPr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your job as an instructor during hands-on activities?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9F532A-53D5-484E-98A4-C729A7D4D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459046"/>
            <a:ext cx="8512974" cy="1009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F3A014-E772-4C45-B0D0-2555A7F1DA6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E19E99-2650-499F-BB98-C57EDB6B50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E0A037-2C46-4CCA-8367-D48EF47A69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5-7</a:t>
            </a:r>
          </a:p>
        </p:txBody>
      </p:sp>
    </p:spTree>
    <p:extLst>
      <p:ext uri="{BB962C8B-B14F-4D97-AF65-F5344CB8AC3E}">
        <p14:creationId xmlns:p14="http://schemas.microsoft.com/office/powerpoint/2010/main" val="1536885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166DC-EF86-4848-928C-AA91D77B4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Instructor in Hands-on Activities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71C373-1A47-4184-9588-4D53717A7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your job as an instructor during hands-on activities?</a:t>
            </a:r>
          </a:p>
          <a:p>
            <a:pPr lvl="1"/>
            <a:r>
              <a:rPr lang="en-US" dirty="0"/>
              <a:t>Your job as instructor is to: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Encourage skill-building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Compliment and correct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Coach participants so that the activity is done properly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C3E93-383C-425A-A22E-B3A6F0E26B0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5-3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6436F-D913-4274-8FB0-B0A98077EA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5: Basic Training Unit 3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60689-8341-46FE-A488-0BA9B8A0D5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5-8</a:t>
            </a:r>
          </a:p>
        </p:txBody>
      </p:sp>
    </p:spTree>
    <p:extLst>
      <p:ext uri="{BB962C8B-B14F-4D97-AF65-F5344CB8AC3E}">
        <p14:creationId xmlns:p14="http://schemas.microsoft.com/office/powerpoint/2010/main" val="188504564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14105</TotalTime>
  <Words>658</Words>
  <Application>Microsoft Office PowerPoint</Application>
  <PresentationFormat>On-screen Show (4:3)</PresentationFormat>
  <Paragraphs>100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1_Office Theme</vt:lpstr>
      <vt:lpstr>Unit 5: CERT Basic Training Unit 3 Review</vt:lpstr>
      <vt:lpstr>What is the purpose of CERT Basic Training Unit 3?</vt:lpstr>
      <vt:lpstr>The Purpose of Unit 3</vt:lpstr>
      <vt:lpstr>What are the learning objectives for this unit? (Unit 3)</vt:lpstr>
      <vt:lpstr>Learning Objectives (Unit 3)</vt:lpstr>
      <vt:lpstr>Key Topics (Unit 5)</vt:lpstr>
      <vt:lpstr>Key Topics (Unit 5) (continued)</vt:lpstr>
      <vt:lpstr>What is your job as an instructor during hands-on activities?</vt:lpstr>
      <vt:lpstr>Instructor in Hands-on Activities</vt:lpstr>
      <vt:lpstr>Hands-on Activities (Unit 5)</vt:lpstr>
      <vt:lpstr>Tips for Teaching Unit 3</vt:lpstr>
      <vt:lpstr>Tips for Teaching Unit 3</vt:lpstr>
      <vt:lpstr>More Tips (Tips for Teaching Unit 3, continued) (Unit 5)</vt:lpstr>
      <vt:lpstr>Connection to Course (Unit 5)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2024-06-08T03:30:06Z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