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62"/>
  </p:notesMasterIdLst>
  <p:handoutMasterIdLst>
    <p:handoutMasterId r:id="rId63"/>
  </p:handoutMasterIdLst>
  <p:sldIdLst>
    <p:sldId id="361" r:id="rId5"/>
    <p:sldId id="362" r:id="rId6"/>
    <p:sldId id="62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623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634" r:id="rId58"/>
    <p:sldId id="412" r:id="rId59"/>
    <p:sldId id="413" r:id="rId60"/>
    <p:sldId id="41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 Tavares" initials="GT" lastIdx="10" clrIdx="0"/>
  <p:cmAuthor id="2" name="David Kendall" initials="DK" lastIdx="4" clrIdx="1"/>
  <p:cmAuthor id="3" name="David Kendall" initials="DK [2]" lastIdx="1" clrIdx="2"/>
  <p:cmAuthor id="4" name="Cody Luettger" initials="CL" lastIdx="18" clrIdx="3"/>
  <p:cmAuthor id="5" name="Ryan Gibson" initials="RG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4A2"/>
    <a:srgbClr val="448431"/>
    <a:srgbClr val="57AC4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F8A94-9555-4F11-849F-3E9C1A9191F0}" v="471" dt="2019-07-01T15:46:17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9" autoAdjust="0"/>
    <p:restoredTop sz="94296" autoAdjust="0"/>
  </p:normalViewPr>
  <p:slideViewPr>
    <p:cSldViewPr snapToGrid="0">
      <p:cViewPr varScale="1">
        <p:scale>
          <a:sx n="61" d="100"/>
          <a:sy n="61" d="100"/>
        </p:scale>
        <p:origin x="14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AFAD3-F3BD-4395-8F77-9999A3AF0A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1A46B-586F-4CBE-9952-6BEDC6089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8505-E7EB-4B8F-BF8D-66EAD648D0D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23D6-7DAB-4005-B034-4AFEE3EA5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BB4C-A847-42FD-8740-E25E0B7BB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9F10-0CE8-46B5-BCEC-A8D128FCB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3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DCD9C-BAA8-40A1-8D67-F30B1E390576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A9AD2-15AF-4FFD-AD62-B44A874E55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5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798317-2A00-8449-AF5E-C684A2334AF8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2048F-5A58-44FC-BB6B-8004B9256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822" y="1122365"/>
            <a:ext cx="8558357" cy="1220787"/>
          </a:xfrm>
        </p:spPr>
        <p:txBody>
          <a:bodyPr anchor="b">
            <a:norm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934456"/>
            <a:ext cx="2058831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E9F0F-99E4-C14C-B639-1D491C8CF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539D94-4197-BC46-9155-385FF6D31FCE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934456"/>
            <a:ext cx="2058831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9144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9144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555B0-A33B-344A-8A74-B064735A2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0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Intro Tex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2063FCA-FF6B-414C-AFC6-E9E0F3F34019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E6B9B-087E-2143-9849-2D5E8DB8C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E9D370-B5BD-4A01-BD93-E3AF2518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35CCE95-468E-442E-9ED0-F1EDC09F4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A4DFD6-6B8A-4783-B624-3D851DA8A1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6C3AFA8-CF49-4D54-9168-38931552E6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279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1E3CCF-F684-6F44-9548-B0371F224676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1EF215-24B5-9C4A-8955-A28E205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20597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62F0244-A687-D54A-BB1E-2E4234E7EF03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76CAC-5A65-5A46-9F2D-12BAE33AD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81DF7E-501B-4BCA-95FE-16FA92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4889971-C6D0-48C5-8EB8-09A4DABBF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4B06ED1-1B06-44B7-8461-057F53E1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77CCBE-2056-4A6A-AADD-907E6B311E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4888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E5E404F-0420-6F41-A191-6188F8F1FDDD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2AAE82-BB1D-914B-A28A-653ED4F1F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142622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521229"/>
            <a:ext cx="4256858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8828DD-31C9-4C41-AB97-0D5A474A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3AEF4AA-E762-4CCB-8C4A-9592823B5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0095" y="5824699"/>
            <a:ext cx="798763" cy="303212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123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CC6E1A-3A1D-4D97-9209-75A5CE834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D4EAC7A-29D8-42A5-A75B-CEE1CDA8A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79F7116-2CE5-4A1C-9C55-E527BC721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35285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C4DE-535A-48A8-B070-5257614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Master w/ PM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0034-040C-4A73-B481-BC4B843F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42F2-B8CF-4FBB-92F0-1AC6DDF3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9BD-0B0C-4866-A0B7-9C9DC31A51B0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5D1E-236B-4794-BD1C-A348F4400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CAED-1C23-4596-B207-CC261274F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692-8B36-4761-9A7C-D6FD3AE4F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24465" y="2178643"/>
            <a:ext cx="7886700" cy="1325563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6: Maximize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C71FB-BE83-4B99-87BB-DF9460E293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63700"/>
            <a:ext cx="9144000" cy="725488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5000" dirty="0">
                <a:solidFill>
                  <a:prstClr val="white"/>
                </a:solidFill>
              </a:rPr>
              <a:t>CERT</a:t>
            </a:r>
            <a:r>
              <a:rPr lang="en-US" sz="50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5000" dirty="0">
                <a:solidFill>
                  <a:prstClr val="white"/>
                </a:solidFill>
              </a:rPr>
              <a:t>Train-the-Trainer</a:t>
            </a:r>
          </a:p>
        </p:txBody>
      </p:sp>
    </p:spTree>
    <p:extLst>
      <p:ext uri="{BB962C8B-B14F-4D97-AF65-F5344CB8AC3E}">
        <p14:creationId xmlns:p14="http://schemas.microsoft.com/office/powerpoint/2010/main" val="153143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06D94-DCA3-4C2E-87B7-9DFA0B9E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Tactile Learners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A81E2-6A04-4E6B-A2F7-38A8D8596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by doing, moving, and touching</a:t>
            </a:r>
          </a:p>
          <a:p>
            <a:pPr lvl="1"/>
            <a:r>
              <a:rPr lang="en-US" dirty="0"/>
              <a:t>Hands-on activities</a:t>
            </a:r>
          </a:p>
          <a:p>
            <a:r>
              <a:rPr lang="en-US" dirty="0"/>
              <a:t>Find it hard to sit still for very long</a:t>
            </a:r>
          </a:p>
          <a:p>
            <a:r>
              <a:rPr lang="en-US" dirty="0"/>
              <a:t>Prefer to explore physical world around them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0D3B6-9A13-4D65-82D2-0B26D4D28A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43E2E-A4F8-4C1E-AD01-FA948CE2F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60697-F2E1-41A6-9E9A-B6C19365D9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6-9</a:t>
            </a:r>
          </a:p>
        </p:txBody>
      </p:sp>
    </p:spTree>
    <p:extLst>
      <p:ext uri="{BB962C8B-B14F-4D97-AF65-F5344CB8AC3E}">
        <p14:creationId xmlns:p14="http://schemas.microsoft.com/office/powerpoint/2010/main" val="244621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2D418-6F86-44FB-942C-7E295261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Learning Styles and Teaching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138D26-C87E-4DDD-8624-8F4FA4B8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instruction should combine auditory, visual, and tactile</a:t>
            </a:r>
          </a:p>
          <a:p>
            <a:r>
              <a:rPr lang="en-US" dirty="0"/>
              <a:t>Retention increases dramatically when learning involves more senses and is more active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191F3-C4F8-43B7-9962-B6A331DED7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12993-2749-448C-8ED6-2D8C79C736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203E6-1FBE-458A-A465-FB09D5E01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6-10</a:t>
            </a:r>
          </a:p>
        </p:txBody>
      </p:sp>
    </p:spTree>
    <p:extLst>
      <p:ext uri="{BB962C8B-B14F-4D97-AF65-F5344CB8AC3E}">
        <p14:creationId xmlns:p14="http://schemas.microsoft.com/office/powerpoint/2010/main" val="290579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23B84E-D56A-49E5-B600-FCB99B3D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Retain Learning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E547B0-D59E-4527-B476-9DFECA29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 it</a:t>
            </a:r>
          </a:p>
          <a:p>
            <a:r>
              <a:rPr lang="en-US" dirty="0"/>
              <a:t>See it</a:t>
            </a:r>
          </a:p>
          <a:p>
            <a:r>
              <a:rPr lang="en-US" dirty="0"/>
              <a:t>Say it</a:t>
            </a:r>
          </a:p>
          <a:p>
            <a:r>
              <a:rPr lang="en-US" dirty="0"/>
              <a:t>Do it</a:t>
            </a:r>
          </a:p>
          <a:p>
            <a:r>
              <a:rPr lang="en-US" dirty="0"/>
              <a:t>Teach others </a:t>
            </a:r>
          </a:p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(not utilized in </a:t>
            </a:r>
            <a:br>
              <a:rPr lang="en-US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the CERT Basic </a:t>
            </a:r>
            <a:br>
              <a:rPr lang="en-US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Training curricula)</a:t>
            </a:r>
          </a:p>
        </p:txBody>
      </p:sp>
      <p:pic>
        <p:nvPicPr>
          <p:cNvPr id="7" name="Picture 6" descr="Photo of a CERT instructor addressing a group of CERT volunteers in a classroom.">
            <a:extLst>
              <a:ext uri="{FF2B5EF4-FFF2-40B4-BE49-F238E27FC236}">
                <a16:creationId xmlns:a16="http://schemas.microsoft.com/office/drawing/2014/main" id="{196A4429-367E-4292-8DDE-852BB1BB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18" y="1638306"/>
            <a:ext cx="5162149" cy="412647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F6F86-16D0-408E-926A-00540869DE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52F2C-BAFB-4191-8A0C-CC34B2102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B5739-2AD2-449B-A322-BDA5FC6C1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6-11</a:t>
            </a:r>
          </a:p>
        </p:txBody>
      </p:sp>
      <p:pic>
        <p:nvPicPr>
          <p:cNvPr id="8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A6221C6A-C81B-4465-8001-DB952845A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2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C20B4-B1BE-45D9-948C-6887DC2C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Learning Styles and Instructors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5F7F01-AF32-4A07-AB87-1A7014485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Instructors have a preferred learning style that may affect how they like to teach</a:t>
            </a:r>
          </a:p>
          <a:p>
            <a:r>
              <a:rPr lang="en-US" dirty="0"/>
              <a:t>Instructors need to incorporate elements that are less comfortable</a:t>
            </a:r>
          </a:p>
          <a:p>
            <a:r>
              <a:rPr lang="en-US" dirty="0"/>
              <a:t>CERT Basic Training Instructor Guide includes elements for all learning styles</a:t>
            </a:r>
          </a:p>
          <a:p>
            <a:r>
              <a:rPr lang="en-US" dirty="0"/>
              <a:t>Addressing all learning styles will help increase learners’ retention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127E6-A011-480F-A586-0E0EFE8948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8C5D9-8BE8-4942-A939-29AB2BCEE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73B5E-2300-4F91-A99A-E6571F409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6-12</a:t>
            </a:r>
          </a:p>
        </p:txBody>
      </p:sp>
    </p:spTree>
    <p:extLst>
      <p:ext uri="{BB962C8B-B14F-4D97-AF65-F5344CB8AC3E}">
        <p14:creationId xmlns:p14="http://schemas.microsoft.com/office/powerpoint/2010/main" val="46975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C8DD36-3AEE-4EB6-A628-0AEDC36D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Positive Learning Environment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858104-ECD3-4CC5-A139-5398FDDA3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sets of factors:</a:t>
            </a:r>
          </a:p>
          <a:p>
            <a:pPr lvl="1"/>
            <a:r>
              <a:rPr lang="en-US" dirty="0"/>
              <a:t>Physical</a:t>
            </a:r>
          </a:p>
          <a:p>
            <a:pPr lvl="1"/>
            <a:r>
              <a:rPr lang="en-US" dirty="0"/>
              <a:t>Emotional</a:t>
            </a:r>
          </a:p>
          <a:p>
            <a:pPr lvl="1"/>
            <a:r>
              <a:rPr lang="en-US" dirty="0"/>
              <a:t>Intellectual</a:t>
            </a:r>
          </a:p>
        </p:txBody>
      </p:sp>
      <p:pic>
        <p:nvPicPr>
          <p:cNvPr id="7" name="Picture 6" descr="Photo of a group of five CERT responders with hard hats looking at one of the responders who is writing in a notebook.">
            <a:extLst>
              <a:ext uri="{FF2B5EF4-FFF2-40B4-BE49-F238E27FC236}">
                <a16:creationId xmlns:a16="http://schemas.microsoft.com/office/drawing/2014/main" id="{C65C1A64-AF17-4301-A286-26B9BC7B0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429" y="1994226"/>
            <a:ext cx="4572000" cy="341463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B6129-9573-4B68-88FB-E2214F3E19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4FEB2-6D88-42A8-AE60-DFF04496F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8C88C-71ED-4E85-956B-255D4022D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6-13</a:t>
            </a:r>
          </a:p>
        </p:txBody>
      </p:sp>
    </p:spTree>
    <p:extLst>
      <p:ext uri="{BB962C8B-B14F-4D97-AF65-F5344CB8AC3E}">
        <p14:creationId xmlns:p14="http://schemas.microsoft.com/office/powerpoint/2010/main" val="208649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121D53-9ECF-4C28-861A-5ACE4E30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493696"/>
            <a:ext cx="7859040" cy="1017672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is a physically comfortable learning environment?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9A4E2C-3CD8-42A2-ACB6-A4A3248E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70" y="459047"/>
            <a:ext cx="8512974" cy="101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67235-9566-4894-8EA4-186374E2AF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D7DFB-5DED-46B1-A968-27DAC03C4E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7F0EC-8697-462F-848C-82F97DF98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6-14</a:t>
            </a:r>
          </a:p>
        </p:txBody>
      </p:sp>
    </p:spTree>
    <p:extLst>
      <p:ext uri="{BB962C8B-B14F-4D97-AF65-F5344CB8AC3E}">
        <p14:creationId xmlns:p14="http://schemas.microsoft.com/office/powerpoint/2010/main" val="281259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99940B-45B9-4818-B5C3-A7AD525F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AB4D40-A85D-4FAF-BB32-1865FBF18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a physically comfortable learning environment?</a:t>
            </a:r>
          </a:p>
          <a:p>
            <a:pPr lvl="1"/>
            <a:r>
              <a:rPr lang="en-US" dirty="0"/>
              <a:t>Room is not too hot or too cold</a:t>
            </a:r>
          </a:p>
          <a:p>
            <a:pPr lvl="1"/>
            <a:r>
              <a:rPr lang="en-US" dirty="0"/>
              <a:t>People can see and hear instructor</a:t>
            </a:r>
          </a:p>
          <a:p>
            <a:pPr lvl="1"/>
            <a:r>
              <a:rPr lang="en-US" dirty="0"/>
              <a:t>Lighting and amplification for people with reduced vision and hearing</a:t>
            </a:r>
          </a:p>
          <a:p>
            <a:pPr lvl="1"/>
            <a:r>
              <a:rPr lang="en-US" dirty="0"/>
              <a:t>Don’t have to sit too long; take regular breaks</a:t>
            </a:r>
          </a:p>
          <a:p>
            <a:pPr lvl="1"/>
            <a:r>
              <a:rPr lang="en-US" dirty="0"/>
              <a:t>Expectations account for reduced flexibility, reaction times, time of 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C23D7-176F-489C-9129-DA001BF820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E34AB-935E-4DAC-A4F3-502EE8FD5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31882-1575-4A10-A588-6D5A716780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6-15</a:t>
            </a:r>
          </a:p>
        </p:txBody>
      </p:sp>
    </p:spTree>
    <p:extLst>
      <p:ext uri="{BB962C8B-B14F-4D97-AF65-F5344CB8AC3E}">
        <p14:creationId xmlns:p14="http://schemas.microsoft.com/office/powerpoint/2010/main" val="114332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3EBC84-E74A-4024-B428-040E2B20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E81596-2D95-4708-A7FE-11353FECE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treated like adults (peers)</a:t>
            </a:r>
          </a:p>
          <a:p>
            <a:r>
              <a:rPr lang="en-US" dirty="0"/>
              <a:t>To direct their own learning whenever possible (self-motivated)</a:t>
            </a:r>
          </a:p>
          <a:p>
            <a:r>
              <a:rPr lang="en-US" dirty="0"/>
              <a:t>To know they are doing it right or at least they are trying hard</a:t>
            </a:r>
          </a:p>
          <a:p>
            <a:r>
              <a:rPr lang="en-US" dirty="0"/>
              <a:t>To feel accepted as they are</a:t>
            </a:r>
          </a:p>
          <a:p>
            <a:r>
              <a:rPr lang="en-US" dirty="0"/>
              <a:t>To see a reason for the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C8919-F384-4C9E-9EE8-AF9D39F4AE2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59581-F480-4CDF-92A2-D95B4E59D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499B0-A0DA-4598-A0E1-E22681945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6-16</a:t>
            </a:r>
          </a:p>
        </p:txBody>
      </p:sp>
    </p:spTree>
    <p:extLst>
      <p:ext uri="{BB962C8B-B14F-4D97-AF65-F5344CB8AC3E}">
        <p14:creationId xmlns:p14="http://schemas.microsoft.com/office/powerpoint/2010/main" val="89167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7254FA-4D45-4398-88C8-2A3C92A1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06" y="1484460"/>
            <a:ext cx="7757440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How can instructors respond to emotional needs?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A5307-1346-48FC-AACF-7CA8BDA0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06" y="459049"/>
            <a:ext cx="8512974" cy="1083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67B9B-D92D-46AC-8007-3EE2956A0E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B6A95-56E9-40F2-8893-3C4F344A3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4D479-2C72-42EB-8C68-CFD52E785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6-17</a:t>
            </a:r>
          </a:p>
        </p:txBody>
      </p:sp>
    </p:spTree>
    <p:extLst>
      <p:ext uri="{BB962C8B-B14F-4D97-AF65-F5344CB8AC3E}">
        <p14:creationId xmlns:p14="http://schemas.microsoft.com/office/powerpoint/2010/main" val="277665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857D5A-2232-4BCE-88BE-721FECFE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Provide Emotional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48946-F036-4CC1-8062-C1E0F495B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can instructors respond to emotional needs?</a:t>
            </a:r>
          </a:p>
          <a:p>
            <a:pPr lvl="1"/>
            <a:r>
              <a:rPr lang="en-US" dirty="0"/>
              <a:t>Be a learning resource</a:t>
            </a:r>
          </a:p>
          <a:p>
            <a:pPr lvl="1"/>
            <a:r>
              <a:rPr lang="en-US" dirty="0"/>
              <a:t>Explain benefits; then let participants discover benefits themselves</a:t>
            </a:r>
          </a:p>
          <a:p>
            <a:pPr lvl="1"/>
            <a:r>
              <a:rPr lang="en-US" dirty="0"/>
              <a:t>Respect them</a:t>
            </a:r>
          </a:p>
          <a:p>
            <a:pPr lvl="1"/>
            <a:r>
              <a:rPr lang="en-US" dirty="0"/>
              <a:t>Teach to their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8BFF3-83CD-4DCB-8360-4001A0610E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4C01F-143D-4DCB-9424-7DB3E3F42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36329-4171-4853-820D-629AC6A2A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6-18</a:t>
            </a:r>
          </a:p>
        </p:txBody>
      </p:sp>
    </p:spTree>
    <p:extLst>
      <p:ext uri="{BB962C8B-B14F-4D97-AF65-F5344CB8AC3E}">
        <p14:creationId xmlns:p14="http://schemas.microsoft.com/office/powerpoint/2010/main" val="53046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B6BE12-16AC-49EE-B0C6-7072A846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1100" dirty="0">
                <a:solidFill>
                  <a:srgbClr val="448431"/>
                </a:solidFill>
              </a:rPr>
              <a:t> </a:t>
            </a:r>
            <a:r>
              <a:rPr lang="en-US" sz="1000" dirty="0">
                <a:solidFill>
                  <a:srgbClr val="448431"/>
                </a:solidFill>
              </a:rPr>
              <a:t>6 </a:t>
            </a:r>
            <a:r>
              <a:rPr lang="en-US" dirty="0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E4009-D74E-426C-B14E-E0FEE6EE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30"/>
            <a:ext cx="8512974" cy="4716230"/>
          </a:xfrm>
        </p:spPr>
        <p:txBody>
          <a:bodyPr>
            <a:noAutofit/>
          </a:bodyPr>
          <a:lstStyle/>
          <a:p>
            <a:r>
              <a:rPr lang="en-US" dirty="0"/>
              <a:t>By the end of this unit, the participants will be able to:</a:t>
            </a:r>
          </a:p>
          <a:p>
            <a:pPr lvl="1"/>
            <a:r>
              <a:rPr lang="en-US" dirty="0"/>
              <a:t>Describe the ways in which people learn</a:t>
            </a:r>
          </a:p>
          <a:p>
            <a:pPr lvl="1"/>
            <a:r>
              <a:rPr lang="en-US" dirty="0"/>
              <a:t>Explain how to create a positive learning environment</a:t>
            </a:r>
          </a:p>
          <a:p>
            <a:pPr lvl="1"/>
            <a:r>
              <a:rPr lang="en-US" dirty="0"/>
              <a:t>Demonstrate how to maximize learning in a given scenario</a:t>
            </a:r>
          </a:p>
          <a:p>
            <a:pPr lvl="1"/>
            <a:r>
              <a:rPr lang="en-US" dirty="0"/>
              <a:t>State why trainers need to evaluate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2FEB2-57C4-480B-B870-FC6D1B6909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96421-2A6E-4333-B958-FBEB2A13E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21096-CB57-4D33-B687-20FEAA37A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</a:t>
            </a:r>
          </a:p>
        </p:txBody>
      </p:sp>
    </p:spTree>
    <p:extLst>
      <p:ext uri="{BB962C8B-B14F-4D97-AF65-F5344CB8AC3E}">
        <p14:creationId xmlns:p14="http://schemas.microsoft.com/office/powerpoint/2010/main" val="372220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857D5A-2232-4BCE-88BE-721FECFE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Provide Emotional Factors </a:t>
            </a:r>
            <a:r>
              <a:rPr lang="en-US" dirty="0">
                <a:solidFill>
                  <a:srgbClr val="448431"/>
                </a:solidFill>
              </a:rPr>
              <a:t>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48946-F036-4CC1-8062-C1E0F495B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can instructors respond to emotional needs?</a:t>
            </a:r>
          </a:p>
          <a:p>
            <a:pPr lvl="1"/>
            <a:r>
              <a:rPr lang="en-US" dirty="0"/>
              <a:t>Don’t embarrass them</a:t>
            </a:r>
          </a:p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Provide reinforcement and meaningful feedback</a:t>
            </a:r>
          </a:p>
          <a:p>
            <a:pPr lvl="1"/>
            <a:r>
              <a:rPr lang="en-US" dirty="0"/>
              <a:t>Make learning non-threatening</a:t>
            </a:r>
          </a:p>
          <a:p>
            <a:pPr lvl="1"/>
            <a:r>
              <a:rPr lang="en-US" dirty="0"/>
              <a:t>Make learning realistic and problem-centered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8BFF3-83CD-4DCB-8360-4001A0610E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4C01F-143D-4DCB-9424-7DB3E3F42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36329-4171-4853-820D-629AC6A2A8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6-19</a:t>
            </a:r>
          </a:p>
        </p:txBody>
      </p:sp>
      <p:pic>
        <p:nvPicPr>
          <p:cNvPr id="7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559CD6A3-984F-4E49-9C1C-6B83B0F50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4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1CFEF5-BC82-4731-A306-671B0863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A1F724-12E2-45F9-A28D-10446FF14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share their experiences</a:t>
            </a:r>
          </a:p>
          <a:p>
            <a:r>
              <a:rPr lang="en-US" dirty="0"/>
              <a:t>To connect new information to what they already know</a:t>
            </a:r>
          </a:p>
          <a:p>
            <a:r>
              <a:rPr lang="en-US" dirty="0"/>
              <a:t>To be involved in the learning</a:t>
            </a:r>
          </a:p>
          <a:p>
            <a:r>
              <a:rPr lang="en-US" dirty="0"/>
              <a:t>To learn the way they like to learn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97A17-7C20-4DAF-9FBE-5AAE4440EC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7C0D5-8767-4A54-A0F0-7C311C22F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D77A2-C7B0-4094-BD99-5DDF8BB68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6-20</a:t>
            </a:r>
          </a:p>
        </p:txBody>
      </p:sp>
    </p:spTree>
    <p:extLst>
      <p:ext uri="{BB962C8B-B14F-4D97-AF65-F5344CB8AC3E}">
        <p14:creationId xmlns:p14="http://schemas.microsoft.com/office/powerpoint/2010/main" val="200591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63498B-81A3-4869-BDF5-0385C344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9" y="1493696"/>
            <a:ext cx="7702022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How could instructors respond to these intellectual needs?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97223-8B67-4597-8077-AEA189134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06" y="449811"/>
            <a:ext cx="8512974" cy="103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C5DF2-0A83-400B-9EF3-DA1642004A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B8848-110E-4519-8BE0-B52415582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6C5C1-EEBC-403A-8AD7-00FA4483D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6-21</a:t>
            </a:r>
          </a:p>
        </p:txBody>
      </p:sp>
    </p:spTree>
    <p:extLst>
      <p:ext uri="{BB962C8B-B14F-4D97-AF65-F5344CB8AC3E}">
        <p14:creationId xmlns:p14="http://schemas.microsoft.com/office/powerpoint/2010/main" val="1433327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63498B-81A3-4869-BDF5-0385C344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Provide Intellectual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97223-8B67-4597-8077-AEA189134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could instructors respond to these intellectual needs?</a:t>
            </a:r>
          </a:p>
          <a:p>
            <a:pPr lvl="1"/>
            <a:r>
              <a:rPr lang="en-US" dirty="0"/>
              <a:t>Use learners’ experiences to introduce concepts</a:t>
            </a:r>
          </a:p>
          <a:p>
            <a:pPr lvl="1"/>
            <a:r>
              <a:rPr lang="en-US" dirty="0"/>
              <a:t>Build bridges between old and new information</a:t>
            </a:r>
          </a:p>
          <a:p>
            <a:pPr lvl="1"/>
            <a:r>
              <a:rPr lang="en-US" dirty="0"/>
              <a:t>Make learning active</a:t>
            </a:r>
          </a:p>
          <a:p>
            <a:pPr lvl="1"/>
            <a:r>
              <a:rPr lang="en-US" dirty="0"/>
              <a:t>Use variety of methods to reach all the learning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C5DF2-0A83-400B-9EF3-DA1642004A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B8848-110E-4519-8BE0-B52415582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6C5C1-EEBC-403A-8AD7-00FA4483D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6-22</a:t>
            </a:r>
          </a:p>
        </p:txBody>
      </p:sp>
    </p:spTree>
    <p:extLst>
      <p:ext uri="{BB962C8B-B14F-4D97-AF65-F5344CB8AC3E}">
        <p14:creationId xmlns:p14="http://schemas.microsoft.com/office/powerpoint/2010/main" val="304129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B6A5F-CE45-43CF-9076-09088F7E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Differentiate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65A9A-3E39-42E5-97C3-24A1760F5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list generated in the first question of the unit and choose:</a:t>
            </a:r>
          </a:p>
          <a:p>
            <a:pPr lvl="1"/>
            <a:r>
              <a:rPr lang="en-US" dirty="0"/>
              <a:t>“P” for Physical Factors</a:t>
            </a:r>
          </a:p>
          <a:p>
            <a:pPr lvl="1"/>
            <a:r>
              <a:rPr lang="en-US" dirty="0"/>
              <a:t>“E” for Emotional Factors</a:t>
            </a:r>
          </a:p>
          <a:p>
            <a:pPr lvl="1"/>
            <a:r>
              <a:rPr lang="en-US" dirty="0"/>
              <a:t>“I” for Intellectual Factors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76FF1-8B59-44AD-AD56-279D103838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5286B-FCBF-4FC7-B3B8-715FA0A0C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E68C6-45D7-42C0-B341-3A95374F5A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6-23</a:t>
            </a:r>
          </a:p>
        </p:txBody>
      </p:sp>
    </p:spTree>
    <p:extLst>
      <p:ext uri="{BB962C8B-B14F-4D97-AF65-F5344CB8AC3E}">
        <p14:creationId xmlns:p14="http://schemas.microsoft.com/office/powerpoint/2010/main" val="179308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E50111-15CA-4F43-9B36-D4C25E18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Techniques that Maximize Learning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32201-0303-472C-BA18-3562826D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</a:t>
            </a:r>
          </a:p>
          <a:p>
            <a:pPr lvl="1"/>
            <a:r>
              <a:rPr lang="en-US" dirty="0"/>
              <a:t>Especially at the beginning of training</a:t>
            </a:r>
          </a:p>
          <a:p>
            <a:pPr lvl="1"/>
            <a:r>
              <a:rPr lang="en-US" dirty="0"/>
              <a:t>What’s in it for me (WIIFM)</a:t>
            </a:r>
          </a:p>
          <a:p>
            <a:r>
              <a:rPr lang="en-US" dirty="0"/>
              <a:t>Reinforcement:</a:t>
            </a:r>
          </a:p>
          <a:p>
            <a:pPr lvl="1"/>
            <a:r>
              <a:rPr lang="en-US" dirty="0"/>
              <a:t>Frequently and positively</a:t>
            </a:r>
          </a:p>
          <a:p>
            <a:r>
              <a:rPr lang="en-US" dirty="0"/>
              <a:t>Repetition:</a:t>
            </a:r>
          </a:p>
          <a:p>
            <a:pPr lvl="1"/>
            <a:r>
              <a:rPr lang="en-US" dirty="0"/>
              <a:t>At least 3 times for learning retention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7854D-547D-4E9C-BC89-A524DCA70A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D2902-1656-400C-9E3C-A90AD3C46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330BD-25A7-42D6-918F-6D70077753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6-24</a:t>
            </a:r>
          </a:p>
        </p:txBody>
      </p:sp>
    </p:spTree>
    <p:extLst>
      <p:ext uri="{BB962C8B-B14F-4D97-AF65-F5344CB8AC3E}">
        <p14:creationId xmlns:p14="http://schemas.microsoft.com/office/powerpoint/2010/main" val="1043588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8C6510-2DB4-4A3E-9140-9CADEC0B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5981A-A20B-47DC-87F4-C242FBB5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is critical, especially at beginning of training</a:t>
            </a:r>
          </a:p>
          <a:p>
            <a:r>
              <a:rPr lang="en-US" dirty="0"/>
              <a:t>Adults need to know how it will benefit them</a:t>
            </a:r>
          </a:p>
          <a:p>
            <a:r>
              <a:rPr lang="en-US" dirty="0"/>
              <a:t>To motivate, instructors need to:</a:t>
            </a:r>
          </a:p>
          <a:p>
            <a:pPr lvl="1"/>
            <a:r>
              <a:rPr lang="en-US" dirty="0"/>
              <a:t>Establish rapport</a:t>
            </a:r>
          </a:p>
          <a:p>
            <a:pPr lvl="1"/>
            <a:r>
              <a:rPr lang="en-US" dirty="0"/>
              <a:t>Create open, friendly training atmosphere</a:t>
            </a:r>
          </a:p>
          <a:p>
            <a:pPr lvl="1"/>
            <a:r>
              <a:rPr lang="en-US" dirty="0"/>
              <a:t>Keep stress low</a:t>
            </a:r>
          </a:p>
          <a:p>
            <a:pPr lvl="1"/>
            <a:r>
              <a:rPr lang="en-US" dirty="0"/>
              <a:t>Challenge but don’t frustrate participants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57DAB-CAAC-4D8C-9F1B-9C5ABC8C3A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BCDE8-BE80-4D4F-B82B-67BD01040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3AA5A-C670-45F5-8413-7BAE13073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6-25</a:t>
            </a:r>
          </a:p>
        </p:txBody>
      </p:sp>
    </p:spTree>
    <p:extLst>
      <p:ext uri="{BB962C8B-B14F-4D97-AF65-F5344CB8AC3E}">
        <p14:creationId xmlns:p14="http://schemas.microsoft.com/office/powerpoint/2010/main" val="144093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A6AEFA-1224-425C-9924-2CB8FEDB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77A68-2C89-44E6-8570-6D4C214DD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Instructors need to encourage and reinforce throughout training</a:t>
            </a:r>
          </a:p>
          <a:p>
            <a:r>
              <a:rPr lang="en-US" dirty="0"/>
              <a:t>Reward good behavior positively and frequently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833D6-C63D-491E-8F58-44FB658970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E5A0E-C925-4DCB-8323-F7296646B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67947-B1AC-4E62-93BE-DECC674F9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6-26</a:t>
            </a:r>
          </a:p>
        </p:txBody>
      </p:sp>
    </p:spTree>
    <p:extLst>
      <p:ext uri="{BB962C8B-B14F-4D97-AF65-F5344CB8AC3E}">
        <p14:creationId xmlns:p14="http://schemas.microsoft.com/office/powerpoint/2010/main" val="314930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35683A-5657-4E76-9026-180EDDFE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EC7D84-33C5-4FC5-A08F-1B5D9053E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People need to hear something at least three times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#1: Explain</a:t>
            </a:r>
          </a:p>
          <a:p>
            <a:pPr lvl="1"/>
            <a:r>
              <a:rPr lang="en-US" dirty="0"/>
              <a:t>#2: Demonstrate</a:t>
            </a:r>
          </a:p>
          <a:p>
            <a:pPr lvl="1"/>
            <a:r>
              <a:rPr lang="en-US" dirty="0"/>
              <a:t>#3: Have learners practice</a:t>
            </a:r>
          </a:p>
          <a:p>
            <a:r>
              <a:rPr lang="en-US" dirty="0"/>
              <a:t>For optimal learning, have learners also practice while explaining what they are doing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664A4-9AE5-42CA-92ED-0516D14C93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DCAF2-1C3F-46F0-A1CA-9182A761B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18099-A76B-4AA3-87FA-C216DCE6D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6-27</a:t>
            </a:r>
          </a:p>
        </p:txBody>
      </p:sp>
      <p:pic>
        <p:nvPicPr>
          <p:cNvPr id="7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2714FAC2-99CF-498F-BDDE-FD250846F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74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C55020-78A2-4580-8D7B-E75A3415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>
                <a:solidFill>
                  <a:srgbClr val="448431"/>
                </a:solidFill>
              </a:rPr>
              <a:t>2 (Unit 6)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FDEFF-C33D-44B7-A066-F3F0A6CD4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b="1" dirty="0"/>
              <a:t>Exercise: Power Outage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827DC-857B-4FCB-AB39-045B6C46C9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480C-B701-41BD-9EBC-68209A93B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566D7-E5FC-40D3-91FD-07AB389639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6-28</a:t>
            </a:r>
          </a:p>
        </p:txBody>
      </p:sp>
    </p:spTree>
    <p:extLst>
      <p:ext uri="{BB962C8B-B14F-4D97-AF65-F5344CB8AC3E}">
        <p14:creationId xmlns:p14="http://schemas.microsoft.com/office/powerpoint/2010/main" val="416443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B6BE12-16AC-49EE-B0C6-7072A846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1000" dirty="0">
                <a:solidFill>
                  <a:srgbClr val="448431"/>
                </a:solidFill>
              </a:rPr>
              <a:t> 6 </a:t>
            </a:r>
            <a:r>
              <a:rPr lang="en-US" dirty="0"/>
              <a:t>Objectives </a:t>
            </a:r>
            <a:r>
              <a:rPr lang="en-US" sz="1000" dirty="0">
                <a:solidFill>
                  <a:srgbClr val="448431"/>
                </a:solidFill>
              </a:rPr>
              <a:t>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E4009-D74E-426C-B14E-E0FEE6EEE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30"/>
            <a:ext cx="8512974" cy="4716230"/>
          </a:xfrm>
        </p:spPr>
        <p:txBody>
          <a:bodyPr>
            <a:noAutofit/>
          </a:bodyPr>
          <a:lstStyle/>
          <a:p>
            <a:r>
              <a:rPr lang="en-US" dirty="0"/>
              <a:t>By the end of this unit, the participants will be able to:</a:t>
            </a:r>
          </a:p>
          <a:p>
            <a:pPr lvl="1"/>
            <a:r>
              <a:rPr lang="en-US" dirty="0"/>
              <a:t>List formal and informal ways of evaluating</a:t>
            </a:r>
          </a:p>
          <a:p>
            <a:pPr lvl="1"/>
            <a:r>
              <a:rPr lang="en-US" dirty="0"/>
              <a:t>Provide some guidelines for asking and answering questions</a:t>
            </a:r>
          </a:p>
          <a:p>
            <a:pPr lvl="1"/>
            <a:r>
              <a:rPr lang="en-US" dirty="0"/>
              <a:t>Provide some guidelines for giving feedback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2FEB2-57C4-480B-B870-FC6D1B6909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96421-2A6E-4333-B958-FBEB2A13E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21096-CB57-4D33-B687-20FEAA37A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</a:t>
            </a:r>
          </a:p>
        </p:txBody>
      </p:sp>
    </p:spTree>
    <p:extLst>
      <p:ext uri="{BB962C8B-B14F-4D97-AF65-F5344CB8AC3E}">
        <p14:creationId xmlns:p14="http://schemas.microsoft.com/office/powerpoint/2010/main" val="2160901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12467-CD4D-4C17-AB9A-676C7A86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281260"/>
            <a:ext cx="5806851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is your job as a trainer?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B35BA4-1F41-47A3-B81D-8E17B7C8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1" y="449812"/>
            <a:ext cx="8512974" cy="732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45C0B-EDB8-4563-8858-475391BD2B1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3BE9F-6B01-4B96-85B2-4D7A1E68D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4F26F-833C-48A0-9D0E-65AEE39ED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6-29</a:t>
            </a:r>
          </a:p>
        </p:txBody>
      </p:sp>
    </p:spTree>
    <p:extLst>
      <p:ext uri="{BB962C8B-B14F-4D97-AF65-F5344CB8AC3E}">
        <p14:creationId xmlns:p14="http://schemas.microsoft.com/office/powerpoint/2010/main" val="1951261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66A02-682A-4CF7-AD17-2762DA51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 as Trainer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B28EDF-97D9-4252-ADC7-B6D4DEB0A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your job as a trainer?</a:t>
            </a:r>
          </a:p>
          <a:p>
            <a:pPr lvl="1"/>
            <a:r>
              <a:rPr lang="en-US" dirty="0"/>
              <a:t>To transfer knowledge</a:t>
            </a:r>
          </a:p>
          <a:p>
            <a:pPr lvl="1"/>
            <a:r>
              <a:rPr lang="en-US" dirty="0"/>
              <a:t>Effective instructors use variety of training methods: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Interactive lecture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Demonstrations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Roleplays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Exercises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B8157-95A6-449B-9167-198A635CB1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C5429-2521-4E41-A254-1ECC4A1D89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9317F-C224-4AD0-8C9B-A7ECAF740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6-30</a:t>
            </a:r>
          </a:p>
        </p:txBody>
      </p:sp>
    </p:spTree>
    <p:extLst>
      <p:ext uri="{BB962C8B-B14F-4D97-AF65-F5344CB8AC3E}">
        <p14:creationId xmlns:p14="http://schemas.microsoft.com/office/powerpoint/2010/main" val="3618820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8363C9-5798-4CEB-9271-4CA7644B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9" y="1262787"/>
            <a:ext cx="7110894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Why do we use a variety of methods?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F3207B-49D3-442B-B4A1-C60A8BE7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49811"/>
            <a:ext cx="8512974" cy="713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B0511B-6DCB-421F-8EFD-27F034446C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8C521-FF52-45F8-9FF3-3B7D9225D9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B67A8-7105-47B6-A91D-7B6BB6FC7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6-31</a:t>
            </a:r>
          </a:p>
        </p:txBody>
      </p:sp>
    </p:spTree>
    <p:extLst>
      <p:ext uri="{BB962C8B-B14F-4D97-AF65-F5344CB8AC3E}">
        <p14:creationId xmlns:p14="http://schemas.microsoft.com/office/powerpoint/2010/main" val="1274035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916AAE-A12B-4C1C-A0CB-BCBC7670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Methods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7A8EA-6046-40D4-B0CA-63ED08E75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 do we use a variety of methods?</a:t>
            </a:r>
          </a:p>
          <a:p>
            <a:pPr lvl="1"/>
            <a:r>
              <a:rPr lang="en-US" dirty="0"/>
              <a:t>To appeal to all learning styles: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Auditory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Visual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Tactile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18C6D-8F37-4208-B123-E7F087DBE8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FE959-4150-422D-8036-0EF7A2FB86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2F54B-A4A5-4473-975E-3140BA7B77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6-32</a:t>
            </a:r>
          </a:p>
        </p:txBody>
      </p:sp>
    </p:spTree>
    <p:extLst>
      <p:ext uri="{BB962C8B-B14F-4D97-AF65-F5344CB8AC3E}">
        <p14:creationId xmlns:p14="http://schemas.microsoft.com/office/powerpoint/2010/main" val="3923508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626250-AF77-41B4-8B6D-507CF1F1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Learning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8C1867-E715-410E-A5B8-E4C27D8DF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instructors assess learning to see that:</a:t>
            </a:r>
          </a:p>
          <a:p>
            <a:pPr lvl="1"/>
            <a:r>
              <a:rPr lang="en-US" dirty="0"/>
              <a:t>The leaners understand what’s been said</a:t>
            </a:r>
          </a:p>
          <a:p>
            <a:pPr lvl="1"/>
            <a:r>
              <a:rPr lang="en-US" dirty="0"/>
              <a:t>The learners “got it”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DDF4C-10AB-4057-B3F1-28730F9D8F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069EE-1143-4856-B993-D1A5544142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16A57-FA39-41C3-8C68-D9ECD3E1FF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6-33</a:t>
            </a:r>
          </a:p>
        </p:txBody>
      </p:sp>
    </p:spTree>
    <p:extLst>
      <p:ext uri="{BB962C8B-B14F-4D97-AF65-F5344CB8AC3E}">
        <p14:creationId xmlns:p14="http://schemas.microsoft.com/office/powerpoint/2010/main" val="932138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C0D58C-2D21-4B92-859B-686BC960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Evaluate?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1F6FA-1BEE-48DD-A727-64C01D39E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Content:</a:t>
            </a:r>
          </a:p>
          <a:p>
            <a:pPr lvl="1"/>
            <a:r>
              <a:rPr lang="en-US" dirty="0"/>
              <a:t>Did learners “get it?”</a:t>
            </a:r>
          </a:p>
          <a:p>
            <a:r>
              <a:rPr lang="en-US" dirty="0"/>
              <a:t>Adult learner needs:</a:t>
            </a:r>
          </a:p>
          <a:p>
            <a:pPr lvl="1"/>
            <a:r>
              <a:rPr lang="en-US" dirty="0"/>
              <a:t>Physical</a:t>
            </a:r>
          </a:p>
          <a:p>
            <a:pPr lvl="1"/>
            <a:r>
              <a:rPr lang="en-US" dirty="0"/>
              <a:t>Emotional</a:t>
            </a:r>
          </a:p>
          <a:p>
            <a:pPr lvl="1"/>
            <a:r>
              <a:rPr lang="en-US" dirty="0"/>
              <a:t>Intellectual</a:t>
            </a:r>
          </a:p>
        </p:txBody>
      </p:sp>
      <p:pic>
        <p:nvPicPr>
          <p:cNvPr id="7" name="Picture 6" descr="Photo of CERT responders practicing on one of the responders who is lying on the ground. ">
            <a:extLst>
              <a:ext uri="{FF2B5EF4-FFF2-40B4-BE49-F238E27FC236}">
                <a16:creationId xmlns:a16="http://schemas.microsoft.com/office/drawing/2014/main" id="{F0BBA92F-C619-4995-B93F-EE548DB33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14" y="1872745"/>
            <a:ext cx="4736415" cy="36576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ACE8C-543A-4D86-AD12-14340D51F85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AC6C-E2CC-41D6-97B9-0C0E733FF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5E9DF-EE69-4E89-8785-2D66BB5CC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6-34</a:t>
            </a:r>
          </a:p>
        </p:txBody>
      </p:sp>
    </p:spTree>
    <p:extLst>
      <p:ext uri="{BB962C8B-B14F-4D97-AF65-F5344CB8AC3E}">
        <p14:creationId xmlns:p14="http://schemas.microsoft.com/office/powerpoint/2010/main" val="2201844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E59577-B1F0-41BC-81B2-BC26242F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8" y="1475224"/>
            <a:ext cx="8117658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How can instructors find out if people have learned?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A10C45-73B5-4635-AF47-F194B40B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49812"/>
            <a:ext cx="8512974" cy="1009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5C92E-C076-47BF-B14A-A0A08B60EF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65CFE-8785-40E8-9887-6F3086A75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978AE-5370-483F-9CBD-CA4E18DC1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6-35</a:t>
            </a:r>
          </a:p>
        </p:txBody>
      </p:sp>
    </p:spTree>
    <p:extLst>
      <p:ext uri="{BB962C8B-B14F-4D97-AF65-F5344CB8AC3E}">
        <p14:creationId xmlns:p14="http://schemas.microsoft.com/office/powerpoint/2010/main" val="191164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D3D135-CCBB-45E9-99E0-75539A9A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Assess Learning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000FA3-524A-4D66-B630-02253F4A6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can instructors find out if people have learned?</a:t>
            </a:r>
          </a:p>
          <a:p>
            <a:pPr lvl="1"/>
            <a:r>
              <a:rPr lang="en-US" dirty="0"/>
              <a:t>Instructors can find out if people have learned by: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Asking questions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Listening to questions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Testing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Observing hands-on exercises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Observing body language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083FE-E1A9-4250-ACF2-68B74ED8FD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2289-0D79-404F-B217-199735BF12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90B9B-03BB-4FEE-BEF9-03633A812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6-36</a:t>
            </a:r>
          </a:p>
        </p:txBody>
      </p:sp>
    </p:spTree>
    <p:extLst>
      <p:ext uri="{BB962C8B-B14F-4D97-AF65-F5344CB8AC3E}">
        <p14:creationId xmlns:p14="http://schemas.microsoft.com/office/powerpoint/2010/main" val="1422044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D6122-B33F-478E-86BB-EF440CEA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Evaluation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3CF9B1-4184-4F4B-B4E7-17791E2B0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Formal:</a:t>
            </a:r>
          </a:p>
          <a:p>
            <a:pPr lvl="1"/>
            <a:r>
              <a:rPr lang="en-US" dirty="0"/>
              <a:t>Tests</a:t>
            </a:r>
          </a:p>
          <a:p>
            <a:pPr lvl="1"/>
            <a:r>
              <a:rPr lang="en-US" dirty="0"/>
              <a:t>Performance demonstrations</a:t>
            </a:r>
          </a:p>
          <a:p>
            <a:r>
              <a:rPr lang="en-US" dirty="0"/>
              <a:t>Informal</a:t>
            </a:r>
          </a:p>
          <a:p>
            <a:pPr lvl="1"/>
            <a:r>
              <a:rPr lang="en-US" dirty="0"/>
              <a:t>Watching body language</a:t>
            </a:r>
          </a:p>
          <a:p>
            <a:pPr lvl="1"/>
            <a:r>
              <a:rPr lang="en-US" dirty="0"/>
              <a:t>Questions</a:t>
            </a:r>
          </a:p>
          <a:p>
            <a:pPr lvl="1"/>
            <a:r>
              <a:rPr lang="en-US" dirty="0"/>
              <a:t>Observation of hands-on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2559B-935D-4218-9BC0-8A2C2A024C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9109C-0E06-4C3F-BF6A-892B49F71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51908-14F5-4B23-8201-991B8B455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6-37</a:t>
            </a:r>
          </a:p>
        </p:txBody>
      </p:sp>
    </p:spTree>
    <p:extLst>
      <p:ext uri="{BB962C8B-B14F-4D97-AF65-F5344CB8AC3E}">
        <p14:creationId xmlns:p14="http://schemas.microsoft.com/office/powerpoint/2010/main" val="3163925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722C6E-A96A-4584-93F5-E643B0AE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78" y="1493697"/>
            <a:ext cx="7609658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are some other reasons for asking questions?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B77912-7BC9-4EB0-A630-938C49A9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440574"/>
            <a:ext cx="8512974" cy="1111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62121-A2F6-4257-AD90-454F0F1C07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58308-FCE3-4A6D-A11F-5F5DA9D5C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79353-6004-47B3-9D26-02A9E174B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6-38</a:t>
            </a:r>
          </a:p>
        </p:txBody>
      </p:sp>
    </p:spTree>
    <p:extLst>
      <p:ext uri="{BB962C8B-B14F-4D97-AF65-F5344CB8AC3E}">
        <p14:creationId xmlns:p14="http://schemas.microsoft.com/office/powerpoint/2010/main" val="391216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48A5DB-7903-4D8A-B574-F99F8D36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>
                <a:solidFill>
                  <a:srgbClr val="448431"/>
                </a:solidFill>
              </a:rPr>
              <a:t>1 (Unit 6)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3A9E5-6C41-49CB-AFAA-209CEDBB5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b="1" dirty="0"/>
              <a:t>Exercise: Positive Learning Experiences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AA6C2-7B97-4C49-94A5-669FB9F42C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51429-F524-448D-992D-28AEA63D3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90D04-54C7-41DF-AF3F-96E6F91CA4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</a:t>
            </a:r>
          </a:p>
        </p:txBody>
      </p:sp>
    </p:spTree>
    <p:extLst>
      <p:ext uri="{BB962C8B-B14F-4D97-AF65-F5344CB8AC3E}">
        <p14:creationId xmlns:p14="http://schemas.microsoft.com/office/powerpoint/2010/main" val="4179981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C42A90-244B-4CD6-A46E-3156D9B4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We Ask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03730-42F5-4E0E-A35D-E987A6A0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are some other reasons for asking questions?</a:t>
            </a:r>
          </a:p>
          <a:p>
            <a:pPr lvl="1"/>
            <a:r>
              <a:rPr lang="en-US" dirty="0"/>
              <a:t>Ask questions 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Appeal to different learning styles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Reinforce the material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Validate the evaluation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Get people involved/interested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Stimulate discussion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Channel thinking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Make the course more interesting for the student and instructor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4D92F-B8B9-4D65-9C0C-CEB8C83A49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FEC35-8A45-47A5-B3EC-DCB261CD1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6737C-A3BC-4B45-9B03-9407E335B9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6-39</a:t>
            </a:r>
          </a:p>
        </p:txBody>
      </p:sp>
      <p:pic>
        <p:nvPicPr>
          <p:cNvPr id="7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A7F6D760-3661-477A-BD98-5C41E76E0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87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8FD0B9-7ED0-48FE-AE59-CA7F0C1F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Choosing the Question and Audience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EB4818-03E8-4213-AAC9-7F1E9F48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kinds of questions:</a:t>
            </a:r>
          </a:p>
          <a:p>
            <a:pPr lvl="1"/>
            <a:r>
              <a:rPr lang="en-US" dirty="0"/>
              <a:t>Open and closed</a:t>
            </a:r>
          </a:p>
          <a:p>
            <a:pPr lvl="1"/>
            <a:r>
              <a:rPr lang="en-US" dirty="0"/>
              <a:t>Recall and apply</a:t>
            </a:r>
          </a:p>
          <a:p>
            <a:r>
              <a:rPr lang="en-US" dirty="0"/>
              <a:t>Questions to different audiences</a:t>
            </a:r>
          </a:p>
          <a:p>
            <a:pPr lvl="1"/>
            <a:r>
              <a:rPr lang="en-US" dirty="0"/>
              <a:t>Direct question to one person</a:t>
            </a:r>
          </a:p>
          <a:p>
            <a:pPr lvl="1"/>
            <a:r>
              <a:rPr lang="en-US" dirty="0"/>
              <a:t>Direct question to whole group</a:t>
            </a:r>
          </a:p>
          <a:p>
            <a:pPr lvl="1"/>
            <a:r>
              <a:rPr lang="en-US" dirty="0"/>
              <a:t>Ask rhetorical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9F09C-0F1C-42CA-A861-67DC3FCF68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5FD0B-B9CF-43AB-BA79-24C3A5C927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DF00F-D1E2-4278-8E1F-A8AE21E65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6-40</a:t>
            </a:r>
          </a:p>
        </p:txBody>
      </p:sp>
    </p:spTree>
    <p:extLst>
      <p:ext uri="{BB962C8B-B14F-4D97-AF65-F5344CB8AC3E}">
        <p14:creationId xmlns:p14="http://schemas.microsoft.com/office/powerpoint/2010/main" val="2671481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A54178-B2CD-4BA5-AA22-F42DF851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06" y="1493697"/>
            <a:ext cx="8025294" cy="1017672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is the difference between an open question and a closed question?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0D2D47-6E10-4593-BACF-F88E41136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1" y="449812"/>
            <a:ext cx="8512974" cy="94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4E038-61B5-40D1-B85D-A71A08814D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4A9DD-0B6E-475E-8FD2-D4D21CD7E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8EDC0-2970-4ACC-833A-0EC6F78A1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6-41</a:t>
            </a:r>
          </a:p>
        </p:txBody>
      </p:sp>
    </p:spTree>
    <p:extLst>
      <p:ext uri="{BB962C8B-B14F-4D97-AF65-F5344CB8AC3E}">
        <p14:creationId xmlns:p14="http://schemas.microsoft.com/office/powerpoint/2010/main" val="3149183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AA9A1-CAE5-4823-9CB2-A258C275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B10DB-89CD-4A85-BD84-04A72A75B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/>
          <a:lstStyle/>
          <a:p>
            <a:r>
              <a:rPr lang="en-US" b="1" dirty="0"/>
              <a:t>What is the difference between an open question and a closed question?</a:t>
            </a:r>
          </a:p>
          <a:p>
            <a:pPr lvl="1"/>
            <a:r>
              <a:rPr lang="en-US" dirty="0"/>
              <a:t>Open questions: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Start with what, why, how, or describe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Ask respondents to think and reflect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Typically require a longer answer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Often not one correct answer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Used to: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Generate discussion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Find out how class is feeling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Get people to open up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Get class to think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42E29-F822-4B22-8B46-FB13CF8D1C7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1B032-84CC-491F-80A2-8EB52650C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5C2F0-FAB4-4300-ADF6-7E8E344EC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6-42</a:t>
            </a:r>
          </a:p>
        </p:txBody>
      </p:sp>
    </p:spTree>
    <p:extLst>
      <p:ext uri="{BB962C8B-B14F-4D97-AF65-F5344CB8AC3E}">
        <p14:creationId xmlns:p14="http://schemas.microsoft.com/office/powerpoint/2010/main" val="412644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BE281-8619-49D4-909A-8293BC55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19A1F3-6D79-4D0F-9A83-B181729F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the difference between an open question and a closed question?</a:t>
            </a:r>
          </a:p>
          <a:p>
            <a:pPr lvl="1"/>
            <a:r>
              <a:rPr lang="en-US" dirty="0"/>
              <a:t>Closed questions: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Answered by yes or no, true or false, or limited response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Used to: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Test knowledge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Receive quick answers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Maintain control of class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End topic before a break</a:t>
            </a:r>
          </a:p>
          <a:p>
            <a:pPr lvl="3">
              <a:buFont typeface="Courier New" panose="02070309020205020404" pitchFamily="49" charset="0"/>
              <a:buChar char="­"/>
            </a:pPr>
            <a:r>
              <a:rPr lang="en-US" dirty="0"/>
              <a:t>Force a choice between correct and incorrect response</a:t>
            </a:r>
          </a:p>
          <a:p>
            <a:pPr lvl="3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FCD8E-7B57-42EB-A87B-F8D006868E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9B294-8A83-4C52-BD13-A98ADE2EAA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80192-DB3C-4FC1-BD5B-DE24415299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6-43</a:t>
            </a:r>
          </a:p>
        </p:txBody>
      </p:sp>
    </p:spTree>
    <p:extLst>
      <p:ext uri="{BB962C8B-B14F-4D97-AF65-F5344CB8AC3E}">
        <p14:creationId xmlns:p14="http://schemas.microsoft.com/office/powerpoint/2010/main" val="3426064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9BAEB5-DC83-44C3-BB35-7BF6E7D2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and Apply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3A3753-00E3-4A2F-996D-766146076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kinds of evaluation questions:</a:t>
            </a:r>
          </a:p>
          <a:p>
            <a:pPr lvl="1"/>
            <a:r>
              <a:rPr lang="en-US" dirty="0"/>
              <a:t>Recall question: Learners repeat what they learned</a:t>
            </a:r>
          </a:p>
          <a:p>
            <a:pPr lvl="1"/>
            <a:r>
              <a:rPr lang="en-US" dirty="0"/>
              <a:t>Apply question: Learners think about what they learned and apply it to new situation</a:t>
            </a:r>
          </a:p>
          <a:p>
            <a:pPr lvl="2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Apply questions tell you the most about what a learner has learned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06B6D-7693-4945-A1CD-64628E43CCA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F59B2-F192-411E-83F7-0BEE3FC84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B4A7F-570F-4E20-8B6B-1727DAFB14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6-44</a:t>
            </a:r>
          </a:p>
        </p:txBody>
      </p:sp>
      <p:pic>
        <p:nvPicPr>
          <p:cNvPr id="7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8F97D57D-F853-4B00-A0FB-DE4DE4AB6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42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71E677-46DD-4BDB-8613-BDAB7D95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Different Audiences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F3E48-BB1F-4411-BC44-56290060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 can direct a question to different audiences:</a:t>
            </a:r>
          </a:p>
          <a:p>
            <a:pPr lvl="1"/>
            <a:r>
              <a:rPr lang="en-US" dirty="0"/>
              <a:t>To one person</a:t>
            </a:r>
          </a:p>
          <a:p>
            <a:pPr lvl="1"/>
            <a:r>
              <a:rPr lang="en-US" dirty="0"/>
              <a:t>To the whole group</a:t>
            </a:r>
          </a:p>
          <a:p>
            <a:pPr lvl="1"/>
            <a:r>
              <a:rPr lang="en-US" dirty="0"/>
              <a:t>Rhetorical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2B718-DC2D-4A13-B732-669549E245B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6B83E-E6BB-45AE-87B0-73C4C6103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7F56-5DC6-4F10-8C17-022F0A564C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6-45</a:t>
            </a:r>
          </a:p>
        </p:txBody>
      </p:sp>
    </p:spTree>
    <p:extLst>
      <p:ext uri="{BB962C8B-B14F-4D97-AF65-F5344CB8AC3E}">
        <p14:creationId xmlns:p14="http://schemas.microsoft.com/office/powerpoint/2010/main" val="490306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5E87A-0F84-4C23-90D8-083CD7CA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Ask a Question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D2FEA4-AE47-40DD-9877-6C6C9A3D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brief, clear, and friendly</a:t>
            </a:r>
          </a:p>
          <a:p>
            <a:r>
              <a:rPr lang="en-US" dirty="0"/>
              <a:t>To group:</a:t>
            </a:r>
          </a:p>
          <a:p>
            <a:pPr lvl="1"/>
            <a:r>
              <a:rPr lang="en-US" dirty="0"/>
              <a:t>Ask</a:t>
            </a:r>
          </a:p>
          <a:p>
            <a:pPr lvl="1"/>
            <a:r>
              <a:rPr lang="en-US" dirty="0"/>
              <a:t>Plant</a:t>
            </a:r>
          </a:p>
          <a:p>
            <a:pPr lvl="1"/>
            <a:r>
              <a:rPr lang="en-US" dirty="0"/>
              <a:t>Call</a:t>
            </a:r>
          </a:p>
          <a:p>
            <a:r>
              <a:rPr lang="en-US" dirty="0"/>
              <a:t>To individual:</a:t>
            </a:r>
          </a:p>
          <a:p>
            <a:pPr lvl="1"/>
            <a:r>
              <a:rPr lang="en-US" dirty="0"/>
              <a:t>Call</a:t>
            </a:r>
          </a:p>
          <a:p>
            <a:pPr lvl="1"/>
            <a:r>
              <a:rPr lang="en-US" dirty="0"/>
              <a:t>Ask</a:t>
            </a:r>
          </a:p>
          <a:p>
            <a:pPr lvl="1"/>
            <a:r>
              <a:rPr lang="en-US" dirty="0"/>
              <a:t>Plant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C371E-C813-45A6-8BDC-72E99BE11C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4076D-FC56-4936-910A-AE76A862B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8796C-28BA-4D6C-9E65-FA8133372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6-46</a:t>
            </a:r>
          </a:p>
        </p:txBody>
      </p:sp>
    </p:spTree>
    <p:extLst>
      <p:ext uri="{BB962C8B-B14F-4D97-AF65-F5344CB8AC3E}">
        <p14:creationId xmlns:p14="http://schemas.microsoft.com/office/powerpoint/2010/main" val="1060197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10091B-85C2-4176-80E2-BDD3F207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Answer a Question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D13AF9-7FA0-44B9-9884-E0ED3B92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ask someone else to answer question</a:t>
            </a:r>
          </a:p>
          <a:p>
            <a:r>
              <a:rPr lang="en-US" dirty="0"/>
              <a:t>Repeat question before answering it</a:t>
            </a:r>
          </a:p>
          <a:p>
            <a:r>
              <a:rPr lang="en-US" dirty="0"/>
              <a:t>Paraphrase any lengthy questions</a:t>
            </a:r>
          </a:p>
          <a:p>
            <a:r>
              <a:rPr lang="en-US" dirty="0"/>
              <a:t>Acknowledge questions that you cannot answer; get back to group as soon as possible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A43C4-F4EE-4E31-AAFB-2FC58ED59D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68617-1801-4487-9940-ED26BE08BD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232A2-A1D3-4164-ABDD-7433538AF3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6-47</a:t>
            </a:r>
          </a:p>
        </p:txBody>
      </p:sp>
    </p:spTree>
    <p:extLst>
      <p:ext uri="{BB962C8B-B14F-4D97-AF65-F5344CB8AC3E}">
        <p14:creationId xmlns:p14="http://schemas.microsoft.com/office/powerpoint/2010/main" val="565439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EF54F-DB3C-41E1-9F44-95850B3D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Questions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2A3666-7D27-4645-9108-8D43D1586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one learner asks too many questions, you can:</a:t>
            </a:r>
          </a:p>
          <a:p>
            <a:pPr lvl="1"/>
            <a:r>
              <a:rPr lang="en-US" dirty="0"/>
              <a:t>Encourage others by recognizing their questions first</a:t>
            </a:r>
          </a:p>
          <a:p>
            <a:pPr lvl="1"/>
            <a:r>
              <a:rPr lang="en-US" dirty="0"/>
              <a:t>As a last resort, take the individual aside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9BE2B-F079-4876-9A5D-272C2C6869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8746B-C567-47D7-B198-0099CF3A9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A7CDA-E390-463D-93C4-C0640CE96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6-48</a:t>
            </a:r>
          </a:p>
        </p:txBody>
      </p:sp>
    </p:spTree>
    <p:extLst>
      <p:ext uri="{BB962C8B-B14F-4D97-AF65-F5344CB8AC3E}">
        <p14:creationId xmlns:p14="http://schemas.microsoft.com/office/powerpoint/2010/main" val="186020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7AF149-FA79-4C92-935E-53D2AF18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493696"/>
            <a:ext cx="8431694" cy="1017672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When you get a new gadget, how do you learn how to use it?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E7B2C0-28E1-4E2B-97F5-0AA4FF20A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06" y="440576"/>
            <a:ext cx="8512974" cy="1055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7A938-62F9-4590-AAEE-3F33AA51C2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E41DE-2DC9-4311-BAC0-BED12D37CD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89445-216E-4301-83E3-1E45A2FA0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</a:t>
            </a:r>
          </a:p>
        </p:txBody>
      </p:sp>
    </p:spTree>
    <p:extLst>
      <p:ext uri="{BB962C8B-B14F-4D97-AF65-F5344CB8AC3E}">
        <p14:creationId xmlns:p14="http://schemas.microsoft.com/office/powerpoint/2010/main" val="1620069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BC6C7B-B67E-4D34-B593-20799A1E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484460"/>
            <a:ext cx="7665076" cy="1017672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are some opportunities for giving feedback in CERT Basic Training?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AEDFCA-18E5-46B1-9745-0C5B1228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59048"/>
            <a:ext cx="8512974" cy="1138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2C0BD-4B2E-4E46-8DC2-2E7910621F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91096-E383-41F0-8EF4-8B9E014D1B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F3CBC-506C-4691-BB3F-898E29B85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6-49</a:t>
            </a:r>
          </a:p>
        </p:txBody>
      </p:sp>
    </p:spTree>
    <p:extLst>
      <p:ext uri="{BB962C8B-B14F-4D97-AF65-F5344CB8AC3E}">
        <p14:creationId xmlns:p14="http://schemas.microsoft.com/office/powerpoint/2010/main" val="4044782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3C734-01C7-4046-9F0F-40826D3E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Feedback Opportunities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72900E-0AA0-48AA-B81B-4F0951A6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are some opportunities for giving feedback in CERT Basic Training?</a:t>
            </a:r>
          </a:p>
          <a:p>
            <a:pPr lvl="1"/>
            <a:r>
              <a:rPr lang="en-US" dirty="0"/>
              <a:t>During hands-on activities and skills training</a:t>
            </a:r>
          </a:p>
          <a:p>
            <a:pPr lvl="1"/>
            <a:r>
              <a:rPr lang="en-US" dirty="0"/>
              <a:t>During class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0B0E8-4E84-4D96-8113-6B3936FE8C1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CF107-F3FA-43D3-AE87-0EC71F7823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04E49-9286-452C-92A1-2FC734871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6-50</a:t>
            </a:r>
          </a:p>
        </p:txBody>
      </p:sp>
    </p:spTree>
    <p:extLst>
      <p:ext uri="{BB962C8B-B14F-4D97-AF65-F5344CB8AC3E}">
        <p14:creationId xmlns:p14="http://schemas.microsoft.com/office/powerpoint/2010/main" val="2493230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ABED0B-FD19-470E-8D63-F3483630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Feedback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27F0DA-4BA4-49E2-8E2D-75002C1C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360631"/>
          </a:xfrm>
        </p:spPr>
        <p:txBody>
          <a:bodyPr>
            <a:normAutofit/>
          </a:bodyPr>
          <a:lstStyle/>
          <a:p>
            <a:r>
              <a:rPr lang="en-US" dirty="0"/>
              <a:t>When to give feedback:</a:t>
            </a:r>
          </a:p>
          <a:p>
            <a:pPr lvl="1"/>
            <a:r>
              <a:rPr lang="en-US" dirty="0"/>
              <a:t>To correct information</a:t>
            </a:r>
          </a:p>
          <a:p>
            <a:pPr lvl="1"/>
            <a:r>
              <a:rPr lang="en-US" dirty="0"/>
              <a:t>For behavior that </a:t>
            </a:r>
            <a:r>
              <a:rPr lang="en-US" u="sng" dirty="0"/>
              <a:t>can</a:t>
            </a:r>
            <a:r>
              <a:rPr lang="en-US" dirty="0"/>
              <a:t> be changed</a:t>
            </a:r>
          </a:p>
          <a:p>
            <a:pPr lvl="1"/>
            <a:r>
              <a:rPr lang="en-US" dirty="0"/>
              <a:t>To acknowledge correct answers or technique</a:t>
            </a:r>
          </a:p>
          <a:p>
            <a:r>
              <a:rPr lang="en-US" dirty="0"/>
              <a:t>How to give feedback</a:t>
            </a:r>
          </a:p>
          <a:p>
            <a:pPr lvl="1"/>
            <a:r>
              <a:rPr lang="en-US" dirty="0"/>
              <a:t>Compliment whenever possible, even when feedback is corrective</a:t>
            </a:r>
          </a:p>
          <a:p>
            <a:pPr lvl="1"/>
            <a:r>
              <a:rPr lang="en-US" dirty="0"/>
              <a:t>Be specific: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Describe what volunteers need to correct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Describe how it needs to be corrected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8D270-5679-4410-A1F4-AD89097A8C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0A484-BE69-41EA-971C-0777DCCD8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441A5-CA6F-455E-96EB-08D1F69E9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6-51</a:t>
            </a:r>
          </a:p>
        </p:txBody>
      </p:sp>
    </p:spTree>
    <p:extLst>
      <p:ext uri="{BB962C8B-B14F-4D97-AF65-F5344CB8AC3E}">
        <p14:creationId xmlns:p14="http://schemas.microsoft.com/office/powerpoint/2010/main" val="37956400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B726A-79AE-460D-BEE7-7ED66598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392096"/>
            <a:ext cx="8376276" cy="1203322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if you ask a question and someone gives you a wrong answer? What would you do?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44F5A-9DF4-4F92-A547-896D2768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59048"/>
            <a:ext cx="8512974" cy="1369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00C31-83D5-4931-B399-4ACEE0BD6D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43C36-DB8E-470A-8837-8133E703B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40005-5FFA-41AD-AB4A-DAF831E77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6-52</a:t>
            </a:r>
          </a:p>
        </p:txBody>
      </p:sp>
    </p:spTree>
    <p:extLst>
      <p:ext uri="{BB962C8B-B14F-4D97-AF65-F5344CB8AC3E}">
        <p14:creationId xmlns:p14="http://schemas.microsoft.com/office/powerpoint/2010/main" val="2924004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B726A-79AE-460D-BEE7-7ED66598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392096"/>
            <a:ext cx="8376276" cy="1203322"/>
          </a:xfrm>
        </p:spPr>
        <p:txBody>
          <a:bodyPr>
            <a:normAutofit/>
          </a:bodyPr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What if you ask a question and someone gives you a wrong answer? What would you do?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44F5A-9DF4-4F92-A547-896D2768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59048"/>
            <a:ext cx="8512974" cy="1369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00C31-83D5-4931-B399-4ACEE0BD6D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43C36-DB8E-470A-8837-8133E703B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40005-5FFA-41AD-AB4A-DAF831E77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6-52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6A3CDD-6106-4CBE-980F-A1A15D695982}"/>
              </a:ext>
            </a:extLst>
          </p:cNvPr>
          <p:cNvSpPr txBox="1">
            <a:spLocks/>
          </p:cNvSpPr>
          <p:nvPr/>
        </p:nvSpPr>
        <p:spPr>
          <a:xfrm>
            <a:off x="315142" y="2456873"/>
            <a:ext cx="8512974" cy="3424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Compliment for eagerness, participation, etc.</a:t>
            </a:r>
          </a:p>
          <a:p>
            <a:pPr lvl="1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Correct the response using reference or example</a:t>
            </a:r>
          </a:p>
        </p:txBody>
      </p:sp>
      <p:pic>
        <p:nvPicPr>
          <p:cNvPr id="8" name="Picture 4" descr="Pay Attention Images – Browse 256,835 Stock Photos, Vectors, and Video |  Adobe Stock">
            <a:extLst>
              <a:ext uri="{FF2B5EF4-FFF2-40B4-BE49-F238E27FC236}">
                <a16:creationId xmlns:a16="http://schemas.microsoft.com/office/drawing/2014/main" id="{689FEC17-F4E9-4F49-BD0E-3F1C02D01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 t="22727" r="14268" b="22053"/>
          <a:stretch/>
        </p:blipFill>
        <p:spPr bwMode="auto">
          <a:xfrm>
            <a:off x="5552903" y="5938008"/>
            <a:ext cx="2161310" cy="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01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628048-9F49-4B88-9E2E-C0B4F713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>
                <a:solidFill>
                  <a:srgbClr val="448431"/>
                </a:solidFill>
              </a:rPr>
              <a:t>3 (Unit 6)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129D0D-15B4-4E0C-A8F7-87D7A857F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b="1" dirty="0"/>
              <a:t>Exercise: Develop “What If”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6BB4E-66D2-44BC-B986-D752C522F8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040FA-DCFF-4FC3-9A9C-F994777E49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E63D0-6421-422D-ADD0-2115244DA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6-53</a:t>
            </a:r>
          </a:p>
        </p:txBody>
      </p:sp>
    </p:spTree>
    <p:extLst>
      <p:ext uri="{BB962C8B-B14F-4D97-AF65-F5344CB8AC3E}">
        <p14:creationId xmlns:p14="http://schemas.microsoft.com/office/powerpoint/2010/main" val="3720546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5A7A40-01C7-4D76-BD8D-93717FA3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1000" dirty="0">
                <a:solidFill>
                  <a:srgbClr val="448431"/>
                </a:solidFill>
              </a:rPr>
              <a:t> 6 </a:t>
            </a:r>
            <a:r>
              <a:rPr lang="en-US" dirty="0"/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D9C2EC-3C11-4610-8C9D-0FB0CE22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unit examined:</a:t>
            </a:r>
          </a:p>
          <a:p>
            <a:pPr lvl="1"/>
            <a:r>
              <a:rPr lang="en-US" dirty="0"/>
              <a:t>How people learn: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Three learning styles: auditory, visual, and tactile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Best teaching approach combines all three: hear it, see it, do it, teach it (say and do it)</a:t>
            </a:r>
          </a:p>
          <a:p>
            <a:pPr lvl="1"/>
            <a:r>
              <a:rPr lang="en-US" dirty="0"/>
              <a:t>How to create positive learning environment: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Address physical, emotional, and intellectual needs</a:t>
            </a:r>
          </a:p>
          <a:p>
            <a:pPr lvl="1"/>
            <a:r>
              <a:rPr lang="en-US" dirty="0"/>
              <a:t>Techniques that maximize learning: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Reinforcement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Repetition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5D105-582A-41DE-91E4-39D62A1A568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FA6EF-6EDC-4E9B-94C9-4D49D35C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70B62-6F4D-4306-852F-0C940843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6-54</a:t>
            </a:r>
          </a:p>
        </p:txBody>
      </p:sp>
    </p:spTree>
    <p:extLst>
      <p:ext uri="{BB962C8B-B14F-4D97-AF65-F5344CB8AC3E}">
        <p14:creationId xmlns:p14="http://schemas.microsoft.com/office/powerpoint/2010/main" val="3554402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9F40DE-44EB-4807-BDB6-403B1111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1000" dirty="0">
                <a:solidFill>
                  <a:srgbClr val="448431"/>
                </a:solidFill>
              </a:rPr>
              <a:t> 6 </a:t>
            </a:r>
            <a:r>
              <a:rPr lang="en-US" dirty="0"/>
              <a:t>Summary </a:t>
            </a:r>
            <a:r>
              <a:rPr lang="en-US" sz="1000" dirty="0">
                <a:solidFill>
                  <a:srgbClr val="448431"/>
                </a:solidFill>
              </a:rPr>
              <a:t>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EE9421-0F3B-48FD-AA49-A7B63433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594" lvl="1">
              <a:buFont typeface="Arial" panose="020B0604020202020204" pitchFamily="34" charset="0"/>
              <a:buChar char="•"/>
            </a:pPr>
            <a:r>
              <a:rPr lang="en-US" sz="2800" dirty="0"/>
              <a:t>This unit examined:</a:t>
            </a:r>
          </a:p>
          <a:p>
            <a:pPr lvl="1"/>
            <a:r>
              <a:rPr lang="en-US" dirty="0"/>
              <a:t>Why instructors need to evaluate</a:t>
            </a:r>
          </a:p>
          <a:p>
            <a:pPr lvl="1"/>
            <a:r>
              <a:rPr lang="en-US" dirty="0"/>
              <a:t>Formal and informal ways to evaluate</a:t>
            </a:r>
          </a:p>
          <a:p>
            <a:pPr lvl="1"/>
            <a:r>
              <a:rPr lang="en-US" dirty="0"/>
              <a:t>Guidelines for asking and answering questions</a:t>
            </a:r>
          </a:p>
          <a:p>
            <a:pPr lvl="1"/>
            <a:r>
              <a:rPr lang="en-US" dirty="0"/>
              <a:t>Guidelines for when and how to give feedbacks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0A84F-9748-4A7F-A991-DD53196626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2107E-4C1B-4827-B3FE-2853658CE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B7507-32BC-442E-9BCE-743DFED42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6-55</a:t>
            </a:r>
          </a:p>
        </p:txBody>
      </p:sp>
    </p:spTree>
    <p:extLst>
      <p:ext uri="{BB962C8B-B14F-4D97-AF65-F5344CB8AC3E}">
        <p14:creationId xmlns:p14="http://schemas.microsoft.com/office/powerpoint/2010/main" val="64648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B215AC-54B5-4007-9FB4-AE1B07D2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Styles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DA0C70-D63F-4EAB-A000-78132E699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primary learning styles:</a:t>
            </a:r>
          </a:p>
          <a:p>
            <a:pPr lvl="1"/>
            <a:r>
              <a:rPr lang="en-US" dirty="0"/>
              <a:t>Auditory</a:t>
            </a:r>
          </a:p>
          <a:p>
            <a:pPr lvl="1"/>
            <a:r>
              <a:rPr lang="en-US" dirty="0"/>
              <a:t>Visual</a:t>
            </a:r>
          </a:p>
          <a:p>
            <a:pPr lvl="1"/>
            <a:r>
              <a:rPr lang="en-US" dirty="0"/>
              <a:t>Tactile or kinesthetic</a:t>
            </a:r>
          </a:p>
          <a:p>
            <a:r>
              <a:rPr lang="en-US" dirty="0"/>
              <a:t>Combination</a:t>
            </a:r>
          </a:p>
        </p:txBody>
      </p:sp>
      <p:pic>
        <p:nvPicPr>
          <p:cNvPr id="7" name="Picture 6" descr="Photo of an ear.">
            <a:extLst>
              <a:ext uri="{FF2B5EF4-FFF2-40B4-BE49-F238E27FC236}">
                <a16:creationId xmlns:a16="http://schemas.microsoft.com/office/drawing/2014/main" id="{0B078252-6BCC-4427-BD64-D4664A10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193" y="3396794"/>
            <a:ext cx="1828800" cy="2721812"/>
          </a:xfrm>
          <a:prstGeom prst="rect">
            <a:avLst/>
          </a:prstGeom>
        </p:spPr>
      </p:pic>
      <p:pic>
        <p:nvPicPr>
          <p:cNvPr id="8" name="Picture 7" descr="Photo of a woman's showing one eye and nose.">
            <a:extLst>
              <a:ext uri="{FF2B5EF4-FFF2-40B4-BE49-F238E27FC236}">
                <a16:creationId xmlns:a16="http://schemas.microsoft.com/office/drawing/2014/main" id="{207F3512-E42F-4409-A712-B309B5397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254" y="2548270"/>
            <a:ext cx="1828800" cy="2727062"/>
          </a:xfrm>
          <a:prstGeom prst="rect">
            <a:avLst/>
          </a:prstGeom>
        </p:spPr>
      </p:pic>
      <p:pic>
        <p:nvPicPr>
          <p:cNvPr id="9" name="Picture 8" descr="Photo of a hand.">
            <a:extLst>
              <a:ext uri="{FF2B5EF4-FFF2-40B4-BE49-F238E27FC236}">
                <a16:creationId xmlns:a16="http://schemas.microsoft.com/office/drawing/2014/main" id="{A191D13E-CDEE-4C2E-86EC-BAF246CC5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759" y="1674053"/>
            <a:ext cx="1911670" cy="27432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D18FD-81C1-4975-B792-38A297474C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BF64F-C0E2-4152-BD07-2B2F10943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A0FEF-B484-4218-8A24-F198D45FBB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6-5</a:t>
            </a:r>
          </a:p>
        </p:txBody>
      </p:sp>
    </p:spTree>
    <p:extLst>
      <p:ext uri="{BB962C8B-B14F-4D97-AF65-F5344CB8AC3E}">
        <p14:creationId xmlns:p14="http://schemas.microsoft.com/office/powerpoint/2010/main" val="164157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808836-1B3F-4CEE-812D-B46B3E5D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Auditory Learners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DEBA50-8FD7-445B-B4CD-1EA4144A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through listening:</a:t>
            </a:r>
          </a:p>
          <a:p>
            <a:pPr lvl="1"/>
            <a:r>
              <a:rPr lang="en-US" dirty="0"/>
              <a:t>Lectures</a:t>
            </a:r>
          </a:p>
          <a:p>
            <a:pPr lvl="1"/>
            <a:r>
              <a:rPr lang="en-US" dirty="0"/>
              <a:t>Discussions</a:t>
            </a:r>
          </a:p>
          <a:p>
            <a:pPr lvl="1"/>
            <a:r>
              <a:rPr lang="en-US" dirty="0"/>
              <a:t>Talking things through</a:t>
            </a:r>
          </a:p>
          <a:p>
            <a:pPr lvl="1"/>
            <a:r>
              <a:rPr lang="en-US" dirty="0"/>
              <a:t>Listening to what others have to say</a:t>
            </a:r>
          </a:p>
          <a:p>
            <a:r>
              <a:rPr lang="en-US" dirty="0"/>
              <a:t>Written information has little meaning:</a:t>
            </a:r>
          </a:p>
          <a:p>
            <a:pPr lvl="1"/>
            <a:r>
              <a:rPr lang="en-US" dirty="0"/>
              <a:t>Prefer to read text aloud</a:t>
            </a:r>
          </a:p>
          <a:p>
            <a:pPr lvl="1"/>
            <a:r>
              <a:rPr lang="en-US" dirty="0"/>
              <a:t>Like to use tape recorder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11D6D-E435-4862-8488-FA56C79812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9F17C-3559-4B9A-A624-4788D1D9E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3FE96-F9BA-46E8-B3CB-6526F4DBAD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6-6</a:t>
            </a:r>
          </a:p>
        </p:txBody>
      </p:sp>
    </p:spTree>
    <p:extLst>
      <p:ext uri="{BB962C8B-B14F-4D97-AF65-F5344CB8AC3E}">
        <p14:creationId xmlns:p14="http://schemas.microsoft.com/office/powerpoint/2010/main" val="14926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F3A29-B00E-4A2F-9CA1-C12C1B28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Learners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E2D91-7A01-4EDB-A12D-0FA14C95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through seeing: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Demonstrations</a:t>
            </a:r>
          </a:p>
          <a:p>
            <a:pPr lvl="1"/>
            <a:r>
              <a:rPr lang="en-US" dirty="0"/>
              <a:t>Diagrams</a:t>
            </a:r>
          </a:p>
          <a:p>
            <a:pPr lvl="1"/>
            <a:r>
              <a:rPr lang="en-US" dirty="0"/>
              <a:t>Illustrated textbooks</a:t>
            </a:r>
          </a:p>
          <a:p>
            <a:pPr lvl="1"/>
            <a:r>
              <a:rPr lang="en-US" dirty="0"/>
              <a:t>PowerPoint slides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Flipcharts</a:t>
            </a:r>
          </a:p>
          <a:p>
            <a:pPr lvl="1"/>
            <a:r>
              <a:rPr lang="en-US" dirty="0"/>
              <a:t>Handouts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2C261-720B-4F4B-BD2E-5FCCAD2E8D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6C84D-7DC1-4450-8166-1B57B52A5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CF07B-18C3-4A0B-95A7-CCBB35AA6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6-7</a:t>
            </a:r>
          </a:p>
        </p:txBody>
      </p:sp>
    </p:spTree>
    <p:extLst>
      <p:ext uri="{BB962C8B-B14F-4D97-AF65-F5344CB8AC3E}">
        <p14:creationId xmlns:p14="http://schemas.microsoft.com/office/powerpoint/2010/main" val="288821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3F3A29-B00E-4A2F-9CA1-C12C1B28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Learners </a:t>
            </a:r>
            <a:r>
              <a:rPr lang="en-US" sz="1000" dirty="0">
                <a:solidFill>
                  <a:srgbClr val="448431"/>
                </a:solidFill>
              </a:rPr>
              <a:t>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E2D91-7A01-4EDB-A12D-0FA14C95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Instructor’s body language and facial expressions help them understand</a:t>
            </a:r>
          </a:p>
          <a:p>
            <a:r>
              <a:rPr lang="en-US" dirty="0"/>
              <a:t>Sit at the front of the room</a:t>
            </a:r>
          </a:p>
          <a:p>
            <a:r>
              <a:rPr lang="en-US" dirty="0"/>
              <a:t>Remember by seeing</a:t>
            </a:r>
          </a:p>
          <a:p>
            <a:r>
              <a:rPr lang="en-US" dirty="0"/>
              <a:t>Like to take detailed notes to absorb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2C261-720B-4F4B-BD2E-5FCCAD2E8DE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6-2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6C84D-7DC1-4450-8166-1B57B52A5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6: Maximize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CF07B-18C3-4A0B-95A7-CCBB35AA6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6-8</a:t>
            </a:r>
          </a:p>
        </p:txBody>
      </p:sp>
    </p:spTree>
    <p:extLst>
      <p:ext uri="{BB962C8B-B14F-4D97-AF65-F5344CB8AC3E}">
        <p14:creationId xmlns:p14="http://schemas.microsoft.com/office/powerpoint/2010/main" val="14370118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PPTTmplt20190319" id="{D722C5DE-2F57-4455-BD5B-B112E512D8C7}" vid="{C04B925E-061A-4622-B6DB-888605106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FE5F7B7910C4D8144887B4C3EC5DA" ma:contentTypeVersion="10" ma:contentTypeDescription="Create a new document." ma:contentTypeScope="" ma:versionID="9842cf9d99d7260b0fe682072e4231ac">
  <xsd:schema xmlns:xsd="http://www.w3.org/2001/XMLSchema" xmlns:xs="http://www.w3.org/2001/XMLSchema" xmlns:p="http://schemas.microsoft.com/office/2006/metadata/properties" xmlns:ns2="cd7a79f3-a22f-4b0a-abe2-9eca9b7c463e" xmlns:ns3="ec9525e3-0e26-41e5-be28-2227dc64c83e" targetNamespace="http://schemas.microsoft.com/office/2006/metadata/properties" ma:root="true" ma:fieldsID="803e844ea8424115489f0f51abb3d71c" ns2:_="" ns3:_="">
    <xsd:import namespace="cd7a79f3-a22f-4b0a-abe2-9eca9b7c463e"/>
    <xsd:import namespace="ec9525e3-0e26-41e5-be28-2227dc64c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a79f3-a22f-4b0a-abe2-9eca9b7c4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25e3-0e26-41e5-be28-2227dc64c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2231E3-016F-4B17-AC09-DB5F282D3A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E25F7-62C1-4EBA-951A-88947046B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a79f3-a22f-4b0a-abe2-9eca9b7c463e"/>
    <ds:schemaRef ds:uri="ec9525e3-0e26-41e5-be28-2227dc64c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DD7AE4-83D3-421C-A1C5-EED6632DACD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ec9525e3-0e26-41e5-be28-2227dc64c83e"/>
    <ds:schemaRef ds:uri="http://schemas.openxmlformats.org/package/2006/metadata/core-properties"/>
    <ds:schemaRef ds:uri="cd7a79f3-a22f-4b0a-abe2-9eca9b7c463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CERTPPTTmplt</Template>
  <TotalTime>14104</TotalTime>
  <Words>2212</Words>
  <Application>Microsoft Office PowerPoint</Application>
  <PresentationFormat>On-screen Show (4:3)</PresentationFormat>
  <Paragraphs>475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Wingdings</vt:lpstr>
      <vt:lpstr>1_Office Theme</vt:lpstr>
      <vt:lpstr>Unit 6: Maximize Learning</vt:lpstr>
      <vt:lpstr>Unit 6 Objectives</vt:lpstr>
      <vt:lpstr>Unit 6 Objectives (continued)</vt:lpstr>
      <vt:lpstr>Exercise 1 (Unit 6)</vt:lpstr>
      <vt:lpstr>When you get a new gadget, how do you learn how to use it?</vt:lpstr>
      <vt:lpstr>Learning Styles</vt:lpstr>
      <vt:lpstr>Auditory Learners</vt:lpstr>
      <vt:lpstr>Visual Learners</vt:lpstr>
      <vt:lpstr>Visual Learners (continued)</vt:lpstr>
      <vt:lpstr>Tactile Learners</vt:lpstr>
      <vt:lpstr>Learning Styles and Teaching</vt:lpstr>
      <vt:lpstr>To Retain Learning</vt:lpstr>
      <vt:lpstr>Learning Styles and Instructors</vt:lpstr>
      <vt:lpstr>Create Positive Learning Environment</vt:lpstr>
      <vt:lpstr>What is a physically comfortable learning environment?</vt:lpstr>
      <vt:lpstr>Physical Factors</vt:lpstr>
      <vt:lpstr>Emotional Factors</vt:lpstr>
      <vt:lpstr>How can instructors respond to emotional needs?</vt:lpstr>
      <vt:lpstr>Provide Emotional Factors</vt:lpstr>
      <vt:lpstr>Provide Emotional Factors (continued)</vt:lpstr>
      <vt:lpstr>Intellectual Factors</vt:lpstr>
      <vt:lpstr>How could instructors respond to these intellectual needs?</vt:lpstr>
      <vt:lpstr>Provide Intellectual Factors</vt:lpstr>
      <vt:lpstr>Differentiate Factors</vt:lpstr>
      <vt:lpstr>Techniques that Maximize Learning</vt:lpstr>
      <vt:lpstr>Motivation</vt:lpstr>
      <vt:lpstr>Reinforcement</vt:lpstr>
      <vt:lpstr>Repetition</vt:lpstr>
      <vt:lpstr>Exercise 2 (Unit 6)</vt:lpstr>
      <vt:lpstr>What is your job as a trainer?</vt:lpstr>
      <vt:lpstr>Your Job as Trainer</vt:lpstr>
      <vt:lpstr>Why do we use a variety of methods?</vt:lpstr>
      <vt:lpstr>Training Methods</vt:lpstr>
      <vt:lpstr>Assess Learning</vt:lpstr>
      <vt:lpstr>Why Evaluate?</vt:lpstr>
      <vt:lpstr>How can instructors find out if people have learned?</vt:lpstr>
      <vt:lpstr>How To Assess Learning</vt:lpstr>
      <vt:lpstr>Types of Evaluation</vt:lpstr>
      <vt:lpstr>What are some other reasons for asking questions?</vt:lpstr>
      <vt:lpstr>Why We Ask Questions</vt:lpstr>
      <vt:lpstr>Choosing the Question and Audience</vt:lpstr>
      <vt:lpstr>What is the difference between an open question and a closed question?</vt:lpstr>
      <vt:lpstr>Open Questions</vt:lpstr>
      <vt:lpstr>Closed Questions</vt:lpstr>
      <vt:lpstr>Recall and Apply</vt:lpstr>
      <vt:lpstr>To Different Audiences</vt:lpstr>
      <vt:lpstr>How to Ask a Question</vt:lpstr>
      <vt:lpstr>How to Answer a Question</vt:lpstr>
      <vt:lpstr>Too Many Questions</vt:lpstr>
      <vt:lpstr>What are some opportunities for giving feedback in CERT Basic Training?</vt:lpstr>
      <vt:lpstr>Feedback Opportunities</vt:lpstr>
      <vt:lpstr>Give Feedback</vt:lpstr>
      <vt:lpstr>What if you ask a question and someone gives you a wrong answer? What would you do?</vt:lpstr>
      <vt:lpstr>What if you ask a question and someone gives you a wrong answer? What would you do?</vt:lpstr>
      <vt:lpstr>Exercise 3 (Unit 6)</vt:lpstr>
      <vt:lpstr>Unit 6 Summary</vt:lpstr>
      <vt:lpstr>Unit 6 Summary (continued)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Kendall</dc:creator>
  <cp:keywords/>
  <dc:description/>
  <cp:lastModifiedBy>Michael Wilson</cp:lastModifiedBy>
  <cp:revision>955</cp:revision>
  <dcterms:created xsi:type="dcterms:W3CDTF">2019-04-19T15:08:43Z</dcterms:created>
  <dcterms:modified xsi:type="dcterms:W3CDTF">2024-06-08T03:32:10Z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0x010100798FE5F7B7910C4D8144887B4C3EC5DA</vt:lpwstr>
  </property>
</Properties>
</file>