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13"/>
  </p:notesMasterIdLst>
  <p:handoutMasterIdLst>
    <p:handoutMasterId r:id="rId14"/>
  </p:handoutMasterIdLst>
  <p:sldIdLst>
    <p:sldId id="425" r:id="rId5"/>
    <p:sldId id="426" r:id="rId6"/>
    <p:sldId id="427" r:id="rId7"/>
    <p:sldId id="624" r:id="rId8"/>
    <p:sldId id="428" r:id="rId9"/>
    <p:sldId id="429" r:id="rId10"/>
    <p:sldId id="430" r:id="rId11"/>
    <p:sldId id="43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610178" y="2169060"/>
            <a:ext cx="7886700" cy="1325563"/>
          </a:xfrm>
        </p:spPr>
        <p:txBody>
          <a:bodyPr/>
          <a:lstStyle/>
          <a:p>
            <a:pPr lvl="0" algn="ctr">
              <a:spcBef>
                <a:spcPts val="1000"/>
              </a:spcBef>
            </a:pPr>
            <a:r>
              <a:rPr lang="en-US" sz="34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8: Teach-Back #1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FB25C1-C08E-4B77-BC39-6269741D1A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635991"/>
            <a:ext cx="9144000" cy="725488"/>
          </a:xfrm>
        </p:spPr>
        <p:txBody>
          <a:bodyPr>
            <a:no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prstClr val="white"/>
                </a:solidFill>
              </a:rPr>
              <a:t>CERT</a:t>
            </a:r>
            <a:r>
              <a:rPr lang="en-US" sz="5000" b="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  <a:r>
              <a:rPr lang="en-US" sz="5000" dirty="0">
                <a:solidFill>
                  <a:prstClr val="white"/>
                </a:solidFill>
              </a:rPr>
              <a:t>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66559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F44A0A-C2E1-44B7-A7C3-280B0F857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a Teach-Back?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3B3876C-2E9A-4CCB-ABF4-E0352869D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Practice, practice, practice</a:t>
            </a:r>
          </a:p>
          <a:p>
            <a:pPr lvl="1"/>
            <a:r>
              <a:rPr lang="en-US" dirty="0"/>
              <a:t>Practice teaching skills in CERT Basic Training course</a:t>
            </a:r>
          </a:p>
          <a:p>
            <a:pPr lvl="1"/>
            <a:r>
              <a:rPr lang="en-US" dirty="0"/>
              <a:t>Practice incorporating information you are learning in CERT T-T-T course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6193FE-5989-42DC-8C7C-23F400695FC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8-1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DF8A-082E-44BE-9673-319ADCE65F2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8: Teach-Back #1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336A4B-F79D-4D48-A717-6332431990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8-1</a:t>
            </a:r>
          </a:p>
        </p:txBody>
      </p:sp>
    </p:spTree>
    <p:extLst>
      <p:ext uri="{BB962C8B-B14F-4D97-AF65-F5344CB8AC3E}">
        <p14:creationId xmlns:p14="http://schemas.microsoft.com/office/powerpoint/2010/main" val="1793824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A3BA07-F722-4AD1-9F6D-A845E1CD3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Teach-Back Process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8F893-6B89-4495-A634-EA2D4D1C1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30"/>
            <a:ext cx="8512974" cy="4560915"/>
          </a:xfrm>
        </p:spPr>
        <p:txBody>
          <a:bodyPr>
            <a:normAutofit/>
          </a:bodyPr>
          <a:lstStyle/>
          <a:p>
            <a:r>
              <a:rPr lang="en-US" dirty="0"/>
              <a:t>You will be assigned a partner and instruction block</a:t>
            </a:r>
          </a:p>
          <a:p>
            <a:r>
              <a:rPr lang="en-US" dirty="0"/>
              <a:t>Work tonight on your assignment</a:t>
            </a:r>
          </a:p>
          <a:p>
            <a:pPr lvl="1"/>
            <a:r>
              <a:rPr lang="en-US" dirty="0"/>
              <a:t>Both must be active participants in teach-back</a:t>
            </a:r>
          </a:p>
          <a:p>
            <a:pPr lvl="1"/>
            <a:r>
              <a:rPr lang="en-US" dirty="0"/>
              <a:t>Presentation should be no longer than 15 minutes</a:t>
            </a:r>
          </a:p>
          <a:p>
            <a:r>
              <a:rPr lang="en-US" dirty="0"/>
              <a:t>Teach-backs will be done tomorrow morning in groups of 10 (5 pairs)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337631-0E79-4322-8EA0-C26C0EEA9FF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8-1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61CF0F-C8A7-4444-8319-ABEC02152F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8: Teach-Back #1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3232F6-D0F4-44E3-A9C0-7F2DB71C37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8-2</a:t>
            </a:r>
          </a:p>
        </p:txBody>
      </p:sp>
    </p:spTree>
    <p:extLst>
      <p:ext uri="{BB962C8B-B14F-4D97-AF65-F5344CB8AC3E}">
        <p14:creationId xmlns:p14="http://schemas.microsoft.com/office/powerpoint/2010/main" val="1384518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A3BA07-F722-4AD1-9F6D-A845E1CD3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Teach-Back Process </a:t>
            </a:r>
            <a:r>
              <a:rPr lang="en-US" sz="1100" dirty="0">
                <a:solidFill>
                  <a:srgbClr val="448431"/>
                </a:solidFill>
              </a:rPr>
              <a:t>(Unit 8)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F8F893-6B89-4495-A634-EA2D4D1C1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30"/>
            <a:ext cx="8512974" cy="4560915"/>
          </a:xfrm>
        </p:spPr>
        <p:txBody>
          <a:bodyPr>
            <a:normAutofit/>
          </a:bodyPr>
          <a:lstStyle/>
          <a:p>
            <a:r>
              <a:rPr lang="en-US" dirty="0"/>
              <a:t>Feedback:</a:t>
            </a:r>
          </a:p>
          <a:p>
            <a:pPr lvl="1"/>
            <a:r>
              <a:rPr lang="en-US" dirty="0"/>
              <a:t>“Audience” (other participants and an instructor) will complete feedback checklist</a:t>
            </a:r>
          </a:p>
          <a:p>
            <a:pPr lvl="1"/>
            <a:r>
              <a:rPr lang="en-US" dirty="0"/>
              <a:t>You will receive written checklists and oral feedback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337631-0E79-4322-8EA0-C26C0EEA9FF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8-1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61CF0F-C8A7-4444-8319-ABEC02152F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8: Teach-Back #1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3232F6-D0F4-44E3-A9C0-7F2DB71C371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8-3</a:t>
            </a:r>
          </a:p>
        </p:txBody>
      </p:sp>
    </p:spTree>
    <p:extLst>
      <p:ext uri="{BB962C8B-B14F-4D97-AF65-F5344CB8AC3E}">
        <p14:creationId xmlns:p14="http://schemas.microsoft.com/office/powerpoint/2010/main" val="152311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E4558D4-4635-4163-81DF-74F1C83FB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Good Feedback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BCF87F5-8203-4D2F-978A-CBC51147C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 on the training </a:t>
            </a:r>
            <a:r>
              <a:rPr lang="en-US" b="1" dirty="0"/>
              <a:t>delivery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What went well?</a:t>
            </a:r>
          </a:p>
          <a:p>
            <a:pPr lvl="1"/>
            <a:r>
              <a:rPr lang="en-US" dirty="0"/>
              <a:t>What could be improved?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E188A1-0A19-4AA7-B7F7-E9A0F51BE54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8-1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BDC8C5-0426-4192-B7F7-47AAD89980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8: Teach-Back #1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754244-A5C5-460C-B356-5950101910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8-4</a:t>
            </a:r>
          </a:p>
        </p:txBody>
      </p:sp>
    </p:spTree>
    <p:extLst>
      <p:ext uri="{BB962C8B-B14F-4D97-AF65-F5344CB8AC3E}">
        <p14:creationId xmlns:p14="http://schemas.microsoft.com/office/powerpoint/2010/main" val="2106279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9F51C18-DB32-4773-9A7C-9B69214FF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378" y="1484460"/>
            <a:ext cx="7849803" cy="1017672"/>
          </a:xfrm>
        </p:spPr>
        <p:txBody>
          <a:bodyPr>
            <a:normAutofit/>
          </a:bodyPr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are your responsibilities as you teach back? </a:t>
            </a:r>
            <a:r>
              <a:rPr lang="en-US" sz="200" i="0" dirty="0">
                <a:ea typeface="+mn-ea"/>
              </a:rPr>
              <a:t>(Teach-Back #1)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0D0AB0-C677-4AB1-A15F-E00807E4F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459049"/>
            <a:ext cx="8512974" cy="1046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C6D632-D455-4343-B88A-DB12EF36326E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8-2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3B9C7-18ED-4460-A89D-7A8E54504A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8: Teach-Back #1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3C9FBA-F627-4BA5-BDE2-C0CD2EECD9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8-5</a:t>
            </a:r>
          </a:p>
        </p:txBody>
      </p:sp>
    </p:spTree>
    <p:extLst>
      <p:ext uri="{BB962C8B-B14F-4D97-AF65-F5344CB8AC3E}">
        <p14:creationId xmlns:p14="http://schemas.microsoft.com/office/powerpoint/2010/main" val="4263104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C647E2-7F0C-4ECA-BE97-877345430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Teach-Back Assignment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48112B-C5E6-4A63-9A71-59BB481AF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teach-back block must include:</a:t>
            </a:r>
          </a:p>
          <a:p>
            <a:pPr lvl="1"/>
            <a:r>
              <a:rPr lang="en-US" dirty="0"/>
              <a:t>An explanation: describe skill clearly</a:t>
            </a:r>
          </a:p>
          <a:p>
            <a:pPr lvl="1"/>
            <a:r>
              <a:rPr lang="en-US" dirty="0"/>
              <a:t>A demonstration: demonstrate skill correctly</a:t>
            </a:r>
          </a:p>
          <a:p>
            <a:pPr lvl="1"/>
            <a:r>
              <a:rPr lang="en-US" dirty="0"/>
              <a:t>A hands-on activity: coach class through practice session</a:t>
            </a:r>
          </a:p>
          <a:p>
            <a:r>
              <a:rPr lang="en-US" dirty="0"/>
              <a:t>Incorporate practices and information you learned from:</a:t>
            </a:r>
          </a:p>
          <a:p>
            <a:pPr lvl="1"/>
            <a:r>
              <a:rPr lang="en-US" dirty="0"/>
              <a:t>Unit 2: Your Role as Instructor</a:t>
            </a:r>
          </a:p>
          <a:p>
            <a:pPr lvl="1"/>
            <a:r>
              <a:rPr lang="en-US" dirty="0"/>
              <a:t>Unit 6: Maximize Learning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9D9FE0-3902-43C5-8065-1EDE0B4D22F5}"/>
              </a:ext>
            </a:extLst>
          </p:cNvPr>
          <p:cNvSpPr txBox="1"/>
          <p:nvPr/>
        </p:nvSpPr>
        <p:spPr>
          <a:xfrm>
            <a:off x="5871527" y="4606637"/>
            <a:ext cx="2428702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All in 15 minutes with each presenting an equal portion!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749D99-A607-4594-BEF2-4225B8AADCB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8-2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6675E-0926-4D16-93A9-A54AE44244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8: Teach-Back #1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7F4D6-3EF9-41BA-8C6A-DD0143E1C1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8-6</a:t>
            </a:r>
          </a:p>
        </p:txBody>
      </p:sp>
    </p:spTree>
    <p:extLst>
      <p:ext uri="{BB962C8B-B14F-4D97-AF65-F5344CB8AC3E}">
        <p14:creationId xmlns:p14="http://schemas.microsoft.com/office/powerpoint/2010/main" val="35658057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CF67F5-1AD0-4155-8F21-185A6A673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Blocks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2238C8D-7820-4299-AF31-C5C354004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Unit 1: Items in CERT kit</a:t>
            </a:r>
          </a:p>
          <a:p>
            <a:r>
              <a:rPr lang="en-US" dirty="0"/>
              <a:t>Unit 2: Documentation and use of CERT forms (pages 2-16 through 2-20)</a:t>
            </a:r>
          </a:p>
          <a:p>
            <a:r>
              <a:rPr lang="en-US" dirty="0"/>
              <a:t>Unit 3: Controlling bleeding (pages 3-5 through 3-10)</a:t>
            </a:r>
          </a:p>
          <a:p>
            <a:r>
              <a:rPr lang="en-US" dirty="0"/>
              <a:t>Unit 3: Treating fractures/sprains/strains (pages 3-20 through 3-23)</a:t>
            </a:r>
          </a:p>
          <a:p>
            <a:r>
              <a:rPr lang="en-US" dirty="0"/>
              <a:t>Unit 4: Head-to-toe patient assessment (page 4-9)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774994-66F0-4F86-B88B-774ED8BC6A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8-2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EB604-3D53-4A3B-82F3-E3A89270EF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CERT Train-the-Trainer Unit 8: Teach-Back #1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ABED70-9037-4228-B86E-D31B654FE6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8-7</a:t>
            </a:r>
          </a:p>
        </p:txBody>
      </p:sp>
    </p:spTree>
    <p:extLst>
      <p:ext uri="{BB962C8B-B14F-4D97-AF65-F5344CB8AC3E}">
        <p14:creationId xmlns:p14="http://schemas.microsoft.com/office/powerpoint/2010/main" val="36627115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14103</TotalTime>
  <Words>344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1_Office Theme</vt:lpstr>
      <vt:lpstr>Unit 8: Teach-Back #1</vt:lpstr>
      <vt:lpstr>Why Do a Teach-Back?</vt:lpstr>
      <vt:lpstr>Teach-Back Process</vt:lpstr>
      <vt:lpstr>Teach-Back Process (Unit 8)</vt:lpstr>
      <vt:lpstr>Good Feedback</vt:lpstr>
      <vt:lpstr>What are your responsibilities as you teach back? (Teach-Back #1)</vt:lpstr>
      <vt:lpstr>Teach-Back Assignment</vt:lpstr>
      <vt:lpstr>Content Blocks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2024-06-08T03:36:52Z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